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4"/>
  </p:notesMasterIdLst>
  <p:handoutMasterIdLst>
    <p:handoutMasterId r:id="rId35"/>
  </p:handoutMasterIdLst>
  <p:sldIdLst>
    <p:sldId id="256" r:id="rId2"/>
    <p:sldId id="400" r:id="rId3"/>
    <p:sldId id="357" r:id="rId4"/>
    <p:sldId id="401" r:id="rId5"/>
    <p:sldId id="365" r:id="rId6"/>
    <p:sldId id="367" r:id="rId7"/>
    <p:sldId id="403" r:id="rId8"/>
    <p:sldId id="369" r:id="rId9"/>
    <p:sldId id="393" r:id="rId10"/>
    <p:sldId id="404" r:id="rId11"/>
    <p:sldId id="405" r:id="rId12"/>
    <p:sldId id="389" r:id="rId13"/>
    <p:sldId id="397" r:id="rId14"/>
    <p:sldId id="390" r:id="rId15"/>
    <p:sldId id="391" r:id="rId16"/>
    <p:sldId id="406" r:id="rId17"/>
    <p:sldId id="368" r:id="rId18"/>
    <p:sldId id="269" r:id="rId19"/>
    <p:sldId id="372" r:id="rId20"/>
    <p:sldId id="407" r:id="rId21"/>
    <p:sldId id="408" r:id="rId22"/>
    <p:sldId id="409" r:id="rId23"/>
    <p:sldId id="410" r:id="rId24"/>
    <p:sldId id="411" r:id="rId25"/>
    <p:sldId id="277" r:id="rId26"/>
    <p:sldId id="384" r:id="rId27"/>
    <p:sldId id="385" r:id="rId28"/>
    <p:sldId id="386" r:id="rId29"/>
    <p:sldId id="387" r:id="rId30"/>
    <p:sldId id="388" r:id="rId31"/>
    <p:sldId id="383" r:id="rId32"/>
    <p:sldId id="392" r:id="rId33"/>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aria Tonola" initials="IT" lastIdx="1" clrIdx="0">
    <p:extLst>
      <p:ext uri="{19B8F6BF-5375-455C-9EA6-DF929625EA0E}">
        <p15:presenceInfo xmlns:p15="http://schemas.microsoft.com/office/powerpoint/2012/main" userId="S::ilaria.tonola@atolecco.it::2525b571-c79f-4fe7-a7ae-05d560735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65911"/>
    <a:srgbClr val="538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94660"/>
  </p:normalViewPr>
  <p:slideViewPr>
    <p:cSldViewPr>
      <p:cViewPr varScale="1">
        <p:scale>
          <a:sx n="106" d="100"/>
          <a:sy n="106" d="100"/>
        </p:scale>
        <p:origin x="10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6475" cy="512061"/>
          </a:xfrm>
          <a:prstGeom prst="rect">
            <a:avLst/>
          </a:prstGeom>
        </p:spPr>
        <p:txBody>
          <a:bodyPr vert="horz" lIns="95482" tIns="47741" rIns="95482" bIns="47741" rtlCol="0"/>
          <a:lstStyle>
            <a:lvl1pPr algn="l">
              <a:defRPr sz="1300"/>
            </a:lvl1pPr>
          </a:lstStyle>
          <a:p>
            <a:endParaRPr lang="it-IT"/>
          </a:p>
        </p:txBody>
      </p:sp>
      <p:sp>
        <p:nvSpPr>
          <p:cNvPr id="3" name="Segnaposto data 2"/>
          <p:cNvSpPr>
            <a:spLocks noGrp="1"/>
          </p:cNvSpPr>
          <p:nvPr>
            <p:ph type="dt" sz="quarter" idx="1"/>
          </p:nvPr>
        </p:nvSpPr>
        <p:spPr>
          <a:xfrm>
            <a:off x="4021154" y="0"/>
            <a:ext cx="3076475" cy="512061"/>
          </a:xfrm>
          <a:prstGeom prst="rect">
            <a:avLst/>
          </a:prstGeom>
        </p:spPr>
        <p:txBody>
          <a:bodyPr vert="horz" lIns="95482" tIns="47741" rIns="95482" bIns="47741" rtlCol="0"/>
          <a:lstStyle>
            <a:lvl1pPr algn="r">
              <a:defRPr sz="1300"/>
            </a:lvl1pPr>
          </a:lstStyle>
          <a:p>
            <a:fld id="{68F1005A-EB7A-4E55-8B66-6EFD6EFE9DBD}" type="datetimeFigureOut">
              <a:rPr lang="it-IT" smtClean="0"/>
              <a:pPr/>
              <a:t>04/10/2022</a:t>
            </a:fld>
            <a:endParaRPr lang="it-IT"/>
          </a:p>
        </p:txBody>
      </p:sp>
      <p:sp>
        <p:nvSpPr>
          <p:cNvPr id="4" name="Segnaposto piè di pagina 3"/>
          <p:cNvSpPr>
            <a:spLocks noGrp="1"/>
          </p:cNvSpPr>
          <p:nvPr>
            <p:ph type="ftr" sz="quarter" idx="2"/>
          </p:nvPr>
        </p:nvSpPr>
        <p:spPr>
          <a:xfrm>
            <a:off x="1" y="9720908"/>
            <a:ext cx="3076475" cy="512061"/>
          </a:xfrm>
          <a:prstGeom prst="rect">
            <a:avLst/>
          </a:prstGeom>
        </p:spPr>
        <p:txBody>
          <a:bodyPr vert="horz" lIns="95482" tIns="47741" rIns="95482" bIns="47741"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154" y="9720908"/>
            <a:ext cx="3076475" cy="512061"/>
          </a:xfrm>
          <a:prstGeom prst="rect">
            <a:avLst/>
          </a:prstGeom>
        </p:spPr>
        <p:txBody>
          <a:bodyPr vert="horz" lIns="95482" tIns="47741" rIns="95482" bIns="47741" rtlCol="0" anchor="b"/>
          <a:lstStyle>
            <a:lvl1pPr algn="r">
              <a:defRPr sz="1300"/>
            </a:lvl1pPr>
          </a:lstStyle>
          <a:p>
            <a:fld id="{03AA0B6A-486B-4206-A706-73D8E3D39BC7}" type="slidenum">
              <a:rPr lang="it-IT" smtClean="0"/>
              <a:pPr/>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6475" cy="512061"/>
          </a:xfrm>
          <a:prstGeom prst="rect">
            <a:avLst/>
          </a:prstGeom>
        </p:spPr>
        <p:txBody>
          <a:bodyPr vert="horz" lIns="95482" tIns="47741" rIns="95482" bIns="47741" rtlCol="0"/>
          <a:lstStyle>
            <a:lvl1pPr algn="l">
              <a:defRPr sz="1300"/>
            </a:lvl1pPr>
          </a:lstStyle>
          <a:p>
            <a:endParaRPr lang="it-IT"/>
          </a:p>
        </p:txBody>
      </p:sp>
      <p:sp>
        <p:nvSpPr>
          <p:cNvPr id="3" name="Segnaposto data 2"/>
          <p:cNvSpPr>
            <a:spLocks noGrp="1"/>
          </p:cNvSpPr>
          <p:nvPr>
            <p:ph type="dt" idx="1"/>
          </p:nvPr>
        </p:nvSpPr>
        <p:spPr>
          <a:xfrm>
            <a:off x="4021154" y="0"/>
            <a:ext cx="3076475" cy="512061"/>
          </a:xfrm>
          <a:prstGeom prst="rect">
            <a:avLst/>
          </a:prstGeom>
        </p:spPr>
        <p:txBody>
          <a:bodyPr vert="horz" lIns="95482" tIns="47741" rIns="95482" bIns="47741" rtlCol="0"/>
          <a:lstStyle>
            <a:lvl1pPr algn="r">
              <a:defRPr sz="1300"/>
            </a:lvl1pPr>
          </a:lstStyle>
          <a:p>
            <a:fld id="{05453E61-CE96-461F-8A34-1EC9D5FFBF76}" type="datetimeFigureOut">
              <a:rPr lang="it-IT" smtClean="0"/>
              <a:pPr/>
              <a:t>04/10/2022</a:t>
            </a:fld>
            <a:endParaRPr lang="it-IT"/>
          </a:p>
        </p:txBody>
      </p:sp>
      <p:sp>
        <p:nvSpPr>
          <p:cNvPr id="4" name="Segnaposto immagine diapositiva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82" tIns="47741" rIns="95482" bIns="47741" rtlCol="0" anchor="ctr"/>
          <a:lstStyle/>
          <a:p>
            <a:endParaRPr lang="it-IT"/>
          </a:p>
        </p:txBody>
      </p:sp>
      <p:sp>
        <p:nvSpPr>
          <p:cNvPr id="5" name="Segnaposto note 4"/>
          <p:cNvSpPr>
            <a:spLocks noGrp="1"/>
          </p:cNvSpPr>
          <p:nvPr>
            <p:ph type="body" sz="quarter" idx="3"/>
          </p:nvPr>
        </p:nvSpPr>
        <p:spPr>
          <a:xfrm>
            <a:off x="710600" y="4862101"/>
            <a:ext cx="5678102" cy="4605246"/>
          </a:xfrm>
          <a:prstGeom prst="rect">
            <a:avLst/>
          </a:prstGeom>
        </p:spPr>
        <p:txBody>
          <a:bodyPr vert="horz" lIns="95482" tIns="47741" rIns="95482" bIns="47741"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720908"/>
            <a:ext cx="3076475" cy="512061"/>
          </a:xfrm>
          <a:prstGeom prst="rect">
            <a:avLst/>
          </a:prstGeom>
        </p:spPr>
        <p:txBody>
          <a:bodyPr vert="horz" lIns="95482" tIns="47741" rIns="95482" bIns="47741"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154" y="9720908"/>
            <a:ext cx="3076475" cy="512061"/>
          </a:xfrm>
          <a:prstGeom prst="rect">
            <a:avLst/>
          </a:prstGeom>
        </p:spPr>
        <p:txBody>
          <a:bodyPr vert="horz" lIns="95482" tIns="47741" rIns="95482" bIns="47741" rtlCol="0" anchor="b"/>
          <a:lstStyle>
            <a:lvl1pPr algn="r">
              <a:defRPr sz="1300"/>
            </a:lvl1pPr>
          </a:lstStyle>
          <a:p>
            <a:fld id="{B7E5529A-4152-4093-8C71-5CCAF6F065E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7E5529A-4152-4093-8C71-5CCAF6F065E2}" type="slidenum">
              <a:rPr lang="it-IT" smtClean="0"/>
              <a:pPr/>
              <a:t>9</a:t>
            </a:fld>
            <a:endParaRPr lang="it-IT"/>
          </a:p>
        </p:txBody>
      </p:sp>
    </p:spTree>
    <p:extLst>
      <p:ext uri="{BB962C8B-B14F-4D97-AF65-F5344CB8AC3E}">
        <p14:creationId xmlns:p14="http://schemas.microsoft.com/office/powerpoint/2010/main" val="20928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444CD17-B7C3-43C9-83FD-2F9D7CB0405F}" type="slidenum">
              <a:rPr lang="it-IT" smtClean="0"/>
              <a:pPr/>
              <a:t>25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6EA5634E-1572-4CF3-B7FF-4353C8617A4B}" type="datetimeFigureOut">
              <a:rPr lang="it-IT" smtClean="0"/>
              <a:pPr/>
              <a:t>04/10/2022</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3F6FF068-F923-44FE-A525-3908ABE249C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FF068-F923-44FE-A525-3908ABE249C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FF068-F923-44FE-A525-3908ABE249C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FF068-F923-44FE-A525-3908ABE249CF}" type="slidenum">
              <a:rPr lang="it-IT" smtClean="0"/>
              <a:pPr/>
              <a:t>‹N›</a:t>
            </a:fld>
            <a:endParaRPr lang="it-IT"/>
          </a:p>
        </p:txBody>
      </p:sp>
      <p:sp>
        <p:nvSpPr>
          <p:cNvPr id="7" name="Titolo 6"/>
          <p:cNvSpPr>
            <a:spLocks noGrp="1"/>
          </p:cNvSpPr>
          <p:nvPr>
            <p:ph type="title"/>
          </p:nvPr>
        </p:nvSpPr>
        <p:spPr/>
        <p:txBody>
          <a:bodyPr rtlCol="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6FF068-F923-44FE-A525-3908ABE249CF}"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6FF068-F923-44FE-A525-3908ABE249CF}" type="slidenum">
              <a:rPr lang="it-IT" smtClean="0"/>
              <a:pPr/>
              <a:t>‹N›</a:t>
            </a:fld>
            <a:endParaRPr lang="it-IT"/>
          </a:p>
        </p:txBody>
      </p:sp>
      <p:sp>
        <p:nvSpPr>
          <p:cNvPr id="8" name="Titolo 7"/>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6FF068-F923-44FE-A525-3908ABE249CF}"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6FF068-F923-44FE-A525-3908ABE249CF}" type="slidenum">
              <a:rPr lang="it-IT" smtClean="0"/>
              <a:pPr/>
              <a:t>‹N›</a:t>
            </a:fld>
            <a:endParaRPr lang="it-IT"/>
          </a:p>
        </p:txBody>
      </p:sp>
      <p:sp>
        <p:nvSpPr>
          <p:cNvPr id="6" name="Titolo 5"/>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A5634E-1572-4CF3-B7FF-4353C8617A4B}" type="datetimeFigureOut">
              <a:rPr lang="it-IT" smtClean="0"/>
              <a:pPr/>
              <a:t>04/10/2022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6FF068-F923-44FE-A525-3908ABE249C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6EA5634E-1572-4CF3-B7FF-4353C8617A4B}" type="datetimeFigureOut">
              <a:rPr lang="it-IT" smtClean="0"/>
              <a:pPr/>
              <a:t>04/10/2022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6FF068-F923-44FE-A525-3908ABE249CF}"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6EA5634E-1572-4CF3-B7FF-4353C8617A4B}" type="datetimeFigureOut">
              <a:rPr lang="it-IT" smtClean="0"/>
              <a:pPr/>
              <a:t>04/10/2022</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3F6FF068-F923-44FE-A525-3908ABE249CF}"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A5634E-1572-4CF3-B7FF-4353C8617A4B}" type="datetimeFigureOut">
              <a:rPr lang="it-IT" smtClean="0"/>
              <a:pPr/>
              <a:t>04/10/2022</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6FF068-F923-44FE-A525-3908ABE249C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772816"/>
            <a:ext cx="8640960" cy="2016223"/>
          </a:xfrm>
          <a:ln>
            <a:noFill/>
          </a:ln>
        </p:spPr>
        <p:txBody>
          <a:bodyPr>
            <a:normAutofit fontScale="90000"/>
          </a:bodyPr>
          <a:lstStyle/>
          <a:p>
            <a:pPr algn="ctr"/>
            <a:r>
              <a:rPr lang="it-IT" sz="3600" dirty="0"/>
              <a:t>Espressione dei pareri sulle deliberazioni del Consiglio di amministrazione dell’Ufficio d’ambito 31/22, 32/22, 33/22</a:t>
            </a:r>
            <a:endParaRPr lang="it-IT" sz="3600" dirty="0">
              <a:solidFill>
                <a:schemeClr val="tx1"/>
              </a:solidFill>
            </a:endParaRPr>
          </a:p>
        </p:txBody>
      </p:sp>
      <p:pic>
        <p:nvPicPr>
          <p:cNvPr id="3" name="Picture 2" descr="logo3"/>
          <p:cNvPicPr>
            <a:picLocks noChangeAspect="1" noChangeArrowheads="1"/>
          </p:cNvPicPr>
          <p:nvPr/>
        </p:nvPicPr>
        <p:blipFill>
          <a:blip r:embed="rId2" cstate="print"/>
          <a:srcRect l="27010" t="76237" r="65117" b="12622"/>
          <a:stretch>
            <a:fillRect/>
          </a:stretch>
        </p:blipFill>
        <p:spPr bwMode="auto">
          <a:xfrm>
            <a:off x="395536" y="299064"/>
            <a:ext cx="1368152" cy="1365740"/>
          </a:xfrm>
          <a:prstGeom prst="rect">
            <a:avLst/>
          </a:prstGeom>
          <a:noFill/>
          <a:ln w="9525">
            <a:noFill/>
            <a:miter lim="800000"/>
            <a:headEnd/>
            <a:tailEnd/>
          </a:ln>
        </p:spPr>
      </p:pic>
      <p:sp>
        <p:nvSpPr>
          <p:cNvPr id="4" name="Titolo 1"/>
          <p:cNvSpPr txBox="1">
            <a:spLocks/>
          </p:cNvSpPr>
          <p:nvPr/>
        </p:nvSpPr>
        <p:spPr>
          <a:xfrm>
            <a:off x="251520" y="1988840"/>
            <a:ext cx="8640960" cy="2088232"/>
          </a:xfrm>
          <a:prstGeom prst="rect">
            <a:avLst/>
          </a:prstGeom>
          <a:ln w="73025" cmpd="thickThin">
            <a:solidFill>
              <a:schemeClr val="bg2">
                <a:lumMod val="50000"/>
              </a:schemeClr>
            </a:solidFill>
          </a:ln>
        </p:spPr>
        <p:txBody>
          <a:bodyPr vert="horz"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2" name="CasellaDiTesto 11"/>
          <p:cNvSpPr txBox="1"/>
          <p:nvPr/>
        </p:nvSpPr>
        <p:spPr>
          <a:xfrm>
            <a:off x="1259632" y="6101680"/>
            <a:ext cx="7056784" cy="369332"/>
          </a:xfrm>
          <a:prstGeom prst="rect">
            <a:avLst/>
          </a:prstGeom>
          <a:noFill/>
        </p:spPr>
        <p:txBody>
          <a:bodyPr wrap="square" rtlCol="0">
            <a:spAutoFit/>
          </a:bodyPr>
          <a:lstStyle/>
          <a:p>
            <a:pPr algn="ctr"/>
            <a:r>
              <a:rPr lang="it-IT" b="1" dirty="0">
                <a:solidFill>
                  <a:schemeClr val="bg1"/>
                </a:solidFill>
              </a:rPr>
              <a:t>Conferenza dei Comuni – seduta del 4 ottobre 2022</a:t>
            </a:r>
          </a:p>
        </p:txBody>
      </p:sp>
    </p:spTree>
    <p:extLst>
      <p:ext uri="{BB962C8B-B14F-4D97-AF65-F5344CB8AC3E}">
        <p14:creationId xmlns:p14="http://schemas.microsoft.com/office/powerpoint/2010/main" val="195895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107504" y="1166842"/>
            <a:ext cx="8928992" cy="4524315"/>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Il Gestore, nella predisposizione dell’istanza, e la struttura tecnica dell’Ufficio d’ambito di Lecco, nell’effettuazione dell’istruttoria, dovranno tener conto dei seguenti indirizzi:</a:t>
            </a:r>
          </a:p>
          <a:p>
            <a:r>
              <a:rPr lang="it-IT" dirty="0"/>
              <a:t>− il significativo incremento del livello degli investimenti proposto nel </a:t>
            </a:r>
            <a:r>
              <a:rPr lang="it-IT" dirty="0" err="1"/>
              <a:t>PdI</a:t>
            </a:r>
            <a:r>
              <a:rPr lang="it-IT" dirty="0"/>
              <a:t> deve essere finalizzato al conseguimento degli obiettivi di qualità tecnica previsti dalla Delibera ARERA 917/2017/R/IDR ed all’attuazione delle disposizioni del Regolamento Regionale 6/2019 con particolare riguardo al “Programma di riassetto delle fognature e degli sfioratori”; </a:t>
            </a:r>
          </a:p>
          <a:p>
            <a:r>
              <a:rPr lang="it-IT" dirty="0"/>
              <a:t>− l’estensione della concessione deve consentire di realizzare maggiori investimenti già a partire dal vigente periodo regolatorio MTI-3 oppure la significatività dei maggiori investimenti deve risultare soddisfatta analizzando la proposta sull’attuale periodo residuo della concessione;</a:t>
            </a:r>
          </a:p>
          <a:p>
            <a:r>
              <a:rPr lang="it-IT" dirty="0"/>
              <a:t>− il nuovo PEF dovrà dare evidenza di incrementi annuali della tariffa sostenibili per l’utenza;</a:t>
            </a:r>
          </a:p>
          <a:p>
            <a:r>
              <a:rPr lang="it-IT" dirty="0"/>
              <a:t>− dovrà essere previsto un percorso di sensibile efficientamento dei costi operativi societari</a:t>
            </a:r>
            <a:endParaRPr lang="it-IT" dirty="0">
              <a:latin typeface="+mj-lt"/>
            </a:endParaRPr>
          </a:p>
        </p:txBody>
      </p:sp>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400" dirty="0">
                <a:solidFill>
                  <a:schemeClr val="bg2">
                    <a:lumMod val="25000"/>
                  </a:schemeClr>
                </a:solidFill>
              </a:rPr>
              <a:t>Deliberazione CP N° 30 del 21-06-2021</a:t>
            </a:r>
          </a:p>
        </p:txBody>
      </p:sp>
    </p:spTree>
    <p:extLst>
      <p:ext uri="{BB962C8B-B14F-4D97-AF65-F5344CB8AC3E}">
        <p14:creationId xmlns:p14="http://schemas.microsoft.com/office/powerpoint/2010/main" val="135225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3" end="3"/>
                                            </p:txEl>
                                          </p:spTgt>
                                        </p:tgtEl>
                                        <p:attrNameLst>
                                          <p:attrName>style.color</p:attrName>
                                        </p:attrNameLst>
                                      </p:cBhvr>
                                      <p:to>
                                        <a:srgbClr val="EB641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107504" y="1479731"/>
            <a:ext cx="8928992" cy="4247317"/>
          </a:xfrm>
          <a:prstGeom prst="rect">
            <a:avLst/>
          </a:prstGeom>
          <a:solidFill>
            <a:schemeClr val="bg1"/>
          </a:solidFill>
          <a:ln w="25400">
            <a:solidFill>
              <a:schemeClr val="accent1"/>
            </a:solidFill>
          </a:ln>
        </p:spPr>
        <p:txBody>
          <a:bodyPr wrap="square" rtlCol="0">
            <a:spAutoFit/>
          </a:bodyPr>
          <a:lstStyle/>
          <a:p>
            <a:r>
              <a:rPr lang="it-IT" dirty="0"/>
              <a:t>− gli incrementi sono sempre inferiori al limite di prezzo di incremento annuale delle tariffe (al 7,7% per la gestione Lario Reti Holding che si colloca nello Schema IV della matrice degli schemi regolatori);</a:t>
            </a:r>
          </a:p>
          <a:p>
            <a:endParaRPr lang="it-IT" dirty="0"/>
          </a:p>
          <a:p>
            <a:r>
              <a:rPr lang="it-IT" dirty="0"/>
              <a:t>− l’incremento pro-capite annuale è di 6,40 € nel 2022 e di 6,76 € nel 2023;</a:t>
            </a:r>
          </a:p>
          <a:p>
            <a:endParaRPr lang="it-IT" dirty="0"/>
          </a:p>
          <a:p>
            <a:endParaRPr lang="it-IT" dirty="0"/>
          </a:p>
          <a:p>
            <a:endParaRPr lang="it-IT" dirty="0"/>
          </a:p>
          <a:p>
            <a:endParaRPr lang="it-IT" dirty="0"/>
          </a:p>
          <a:p>
            <a:pPr algn="just"/>
            <a:r>
              <a:rPr lang="it-IT" dirty="0"/>
              <a:t>− si continuano a valorizzare gli importi da destinare alle agevolazioni tariffarie relative al Bonus Idrico Integrativo.</a:t>
            </a:r>
          </a:p>
          <a:p>
            <a:endParaRPr lang="it-IT" dirty="0"/>
          </a:p>
          <a:p>
            <a:endParaRPr lang="it-IT" dirty="0"/>
          </a:p>
          <a:p>
            <a:endParaRPr lang="it-IT" dirty="0"/>
          </a:p>
          <a:p>
            <a:endParaRPr lang="it-IT" dirty="0"/>
          </a:p>
        </p:txBody>
      </p:sp>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200" dirty="0">
                <a:solidFill>
                  <a:srgbClr val="DEF5FA">
                    <a:lumMod val="25000"/>
                  </a:srgbClr>
                </a:solidFill>
                <a:latin typeface="Lucida Sans Unicode"/>
              </a:rPr>
              <a:t>ELEMENTI DI SOSTENIBILITA`DEGLI INCREMENTI ANNUALI PROPOSTI</a:t>
            </a:r>
          </a:p>
        </p:txBody>
      </p:sp>
      <p:graphicFrame>
        <p:nvGraphicFramePr>
          <p:cNvPr id="2" name="Tabella 1">
            <a:extLst>
              <a:ext uri="{FF2B5EF4-FFF2-40B4-BE49-F238E27FC236}">
                <a16:creationId xmlns:a16="http://schemas.microsoft.com/office/drawing/2014/main" id="{EAEDE9C1-7BC8-25EC-5D73-524A827FFAAE}"/>
              </a:ext>
            </a:extLst>
          </p:cNvPr>
          <p:cNvGraphicFramePr>
            <a:graphicFrameLocks noGrp="1"/>
          </p:cNvGraphicFramePr>
          <p:nvPr>
            <p:extLst>
              <p:ext uri="{D42A27DB-BD31-4B8C-83A1-F6EECF244321}">
                <p14:modId xmlns:p14="http://schemas.microsoft.com/office/powerpoint/2010/main" val="361347584"/>
              </p:ext>
            </p:extLst>
          </p:nvPr>
        </p:nvGraphicFramePr>
        <p:xfrm>
          <a:off x="678951" y="2924944"/>
          <a:ext cx="6199188"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it-IT" sz="1100" b="1" u="none" strike="noStrike" dirty="0">
                          <a:effectLst/>
                        </a:rPr>
                        <a:t>incremento tariffario</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it-IT" sz="1100" b="1" u="none" strike="noStrike" dirty="0">
                          <a:effectLst/>
                        </a:rPr>
                        <a:t>incremento pro capite annuale</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it-IT" sz="1100" b="1" u="none" strike="noStrike" dirty="0">
                          <a:effectLst/>
                        </a:rPr>
                        <a:t>incremento pro capite cumulato</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899267879"/>
                  </a:ext>
                </a:extLst>
              </a:tr>
              <a:tr h="295460">
                <a:tc>
                  <a:txBody>
                    <a:bodyPr/>
                    <a:lstStyle/>
                    <a:p>
                      <a:pPr algn="r" fontAlgn="b"/>
                      <a:r>
                        <a:rPr lang="it-IT" sz="1100" b="1" u="none" strike="noStrike" dirty="0">
                          <a:effectLst/>
                        </a:rPr>
                        <a:t>2022</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5,5%</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6,40 €</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0" u="none" strike="noStrike" dirty="0">
                          <a:effectLst/>
                        </a:rPr>
                        <a:t>6,40 </a:t>
                      </a:r>
                      <a:r>
                        <a:rPr lang="it-IT" sz="1100" b="1" u="none" strike="noStrike" dirty="0">
                          <a:effectLst/>
                        </a:rPr>
                        <a:t>€</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970988266"/>
                  </a:ext>
                </a:extLst>
              </a:tr>
              <a:tr h="295460">
                <a:tc>
                  <a:txBody>
                    <a:bodyPr/>
                    <a:lstStyle/>
                    <a:p>
                      <a:pPr algn="r" fontAlgn="b"/>
                      <a:r>
                        <a:rPr lang="it-IT" sz="1100" b="1" u="none" strike="noStrike" dirty="0">
                          <a:effectLst/>
                        </a:rPr>
                        <a:t>2023</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5,5%</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6,76 €</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13,16 €</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113690457"/>
                  </a:ext>
                </a:extLst>
              </a:tr>
            </a:tbl>
          </a:graphicData>
        </a:graphic>
      </p:graphicFrame>
      <p:graphicFrame>
        <p:nvGraphicFramePr>
          <p:cNvPr id="3" name="Tabella 2">
            <a:extLst>
              <a:ext uri="{FF2B5EF4-FFF2-40B4-BE49-F238E27FC236}">
                <a16:creationId xmlns:a16="http://schemas.microsoft.com/office/drawing/2014/main" id="{5B4DE282-F21E-5A27-2D6E-076506AB5F08}"/>
              </a:ext>
            </a:extLst>
          </p:cNvPr>
          <p:cNvGraphicFramePr>
            <a:graphicFrameLocks noGrp="1"/>
          </p:cNvGraphicFramePr>
          <p:nvPr>
            <p:extLst>
              <p:ext uri="{D42A27DB-BD31-4B8C-83A1-F6EECF244321}">
                <p14:modId xmlns:p14="http://schemas.microsoft.com/office/powerpoint/2010/main" val="1717635947"/>
              </p:ext>
            </p:extLst>
          </p:nvPr>
        </p:nvGraphicFramePr>
        <p:xfrm>
          <a:off x="6878139" y="2924960"/>
          <a:ext cx="1624013" cy="854006"/>
        </p:xfrm>
        <a:graphic>
          <a:graphicData uri="http://schemas.openxmlformats.org/drawingml/2006/table">
            <a:tbl>
              <a:tblPr>
                <a:tableStyleId>{5C22544A-7EE6-4342-B048-85BDC9FD1C3A}</a:tableStyleId>
              </a:tblPr>
              <a:tblGrid>
                <a:gridCol w="1624013">
                  <a:extLst>
                    <a:ext uri="{9D8B030D-6E8A-4147-A177-3AD203B41FA5}">
                      <a16:colId xmlns:a16="http://schemas.microsoft.com/office/drawing/2014/main" val="1386714181"/>
                    </a:ext>
                  </a:extLst>
                </a:gridCol>
              </a:tblGrid>
              <a:tr h="263086">
                <a:tc>
                  <a:txBody>
                    <a:bodyPr/>
                    <a:lstStyle/>
                    <a:p>
                      <a:pPr algn="l" fontAlgn="b"/>
                      <a:r>
                        <a:rPr lang="it-IT" sz="1100" u="none" strike="noStrike" dirty="0">
                          <a:effectLst/>
                        </a:rPr>
                        <a:t>spesa annua pro capite</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844325784"/>
                  </a:ext>
                </a:extLst>
              </a:tr>
              <a:tr h="295460">
                <a:tc>
                  <a:txBody>
                    <a:bodyPr/>
                    <a:lstStyle/>
                    <a:p>
                      <a:pPr algn="r" fontAlgn="b"/>
                      <a:r>
                        <a:rPr lang="it-IT" sz="1100" u="none" strike="noStrike" dirty="0">
                          <a:effectLst/>
                        </a:rPr>
                        <a:t>122,81 €</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359748616"/>
                  </a:ext>
                </a:extLst>
              </a:tr>
              <a:tr h="295460">
                <a:tc>
                  <a:txBody>
                    <a:bodyPr/>
                    <a:lstStyle/>
                    <a:p>
                      <a:pPr algn="r" fontAlgn="b"/>
                      <a:r>
                        <a:rPr lang="it-IT" sz="1100" u="none" strike="noStrike" dirty="0">
                          <a:effectLst/>
                        </a:rPr>
                        <a:t>129,57 €</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970811256"/>
                  </a:ext>
                </a:extLst>
              </a:tr>
            </a:tbl>
          </a:graphicData>
        </a:graphic>
      </p:graphicFrame>
      <p:graphicFrame>
        <p:nvGraphicFramePr>
          <p:cNvPr id="5" name="Tabella 4">
            <a:extLst>
              <a:ext uri="{FF2B5EF4-FFF2-40B4-BE49-F238E27FC236}">
                <a16:creationId xmlns:a16="http://schemas.microsoft.com/office/drawing/2014/main" id="{C98B8A2B-1F6C-744F-A9FE-6B1B74DA1D52}"/>
              </a:ext>
            </a:extLst>
          </p:cNvPr>
          <p:cNvGraphicFramePr>
            <a:graphicFrameLocks noGrp="1"/>
          </p:cNvGraphicFramePr>
          <p:nvPr>
            <p:extLst>
              <p:ext uri="{D42A27DB-BD31-4B8C-83A1-F6EECF244321}">
                <p14:modId xmlns:p14="http://schemas.microsoft.com/office/powerpoint/2010/main" val="3339350183"/>
              </p:ext>
            </p:extLst>
          </p:nvPr>
        </p:nvGraphicFramePr>
        <p:xfrm>
          <a:off x="678951" y="4581128"/>
          <a:ext cx="6199188" cy="935725"/>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it-IT" sz="1100" b="1" u="none" strike="noStrike" dirty="0">
                          <a:effectLst/>
                        </a:rPr>
                        <a:t>incremento tariffario</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it-IT" sz="1100" b="1" u="none" strike="noStrike" dirty="0">
                          <a:effectLst/>
                        </a:rPr>
                        <a:t>incremento pro capite annuale </a:t>
                      </a:r>
                      <a:r>
                        <a:rPr lang="it-IT" sz="1100" b="1" u="none" strike="noStrike" dirty="0">
                          <a:solidFill>
                            <a:schemeClr val="accent3"/>
                          </a:solidFill>
                          <a:effectLst/>
                        </a:rPr>
                        <a:t>per l’utente agevolato</a:t>
                      </a:r>
                      <a:endParaRPr lang="it-IT" sz="1100" b="1" i="0" u="none" strike="noStrike" dirty="0">
                        <a:solidFill>
                          <a:schemeClr val="accent3"/>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fontAlgn="b"/>
                      <a:r>
                        <a:rPr lang="it-IT" sz="1100" b="1" u="none" strike="noStrike" dirty="0">
                          <a:effectLst/>
                        </a:rPr>
                        <a:t>incremento pro capite cumulato </a:t>
                      </a:r>
                      <a:r>
                        <a:rPr lang="it-IT" sz="1100" b="1" u="none" strike="noStrike" dirty="0">
                          <a:solidFill>
                            <a:schemeClr val="accent3"/>
                          </a:solidFill>
                          <a:effectLst/>
                        </a:rPr>
                        <a:t>per l’utente agevolato</a:t>
                      </a:r>
                      <a:endParaRPr lang="it-IT" sz="1100" b="1" i="0" u="none" strike="noStrike" dirty="0">
                        <a:solidFill>
                          <a:schemeClr val="accent3"/>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899267879"/>
                  </a:ext>
                </a:extLst>
              </a:tr>
              <a:tr h="295460">
                <a:tc>
                  <a:txBody>
                    <a:bodyPr/>
                    <a:lstStyle/>
                    <a:p>
                      <a:pPr algn="r" fontAlgn="b"/>
                      <a:r>
                        <a:rPr lang="it-IT" sz="1100" b="1" u="none" strike="noStrike" dirty="0">
                          <a:effectLst/>
                        </a:rPr>
                        <a:t>2022</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5,5%</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1,91 €</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0" u="none" strike="noStrike" dirty="0">
                          <a:effectLst/>
                        </a:rPr>
                        <a:t>1,91 €</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970988266"/>
                  </a:ext>
                </a:extLst>
              </a:tr>
              <a:tr h="295460">
                <a:tc>
                  <a:txBody>
                    <a:bodyPr/>
                    <a:lstStyle/>
                    <a:p>
                      <a:pPr algn="r" fontAlgn="b"/>
                      <a:r>
                        <a:rPr lang="it-IT" sz="1100" b="1" u="none" strike="noStrike" dirty="0">
                          <a:effectLst/>
                        </a:rPr>
                        <a:t>2023</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5,5%</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2,01 €</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r" fontAlgn="b"/>
                      <a:r>
                        <a:rPr lang="it-IT" sz="1100" b="1" u="none" strike="noStrike" dirty="0">
                          <a:effectLst/>
                        </a:rPr>
                        <a:t>3,92 €</a:t>
                      </a:r>
                      <a:endParaRPr lang="it-IT" sz="1100" b="1"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113690457"/>
                  </a:ext>
                </a:extLst>
              </a:tr>
            </a:tbl>
          </a:graphicData>
        </a:graphic>
      </p:graphicFrame>
      <p:graphicFrame>
        <p:nvGraphicFramePr>
          <p:cNvPr id="6" name="Tabella 5">
            <a:extLst>
              <a:ext uri="{FF2B5EF4-FFF2-40B4-BE49-F238E27FC236}">
                <a16:creationId xmlns:a16="http://schemas.microsoft.com/office/drawing/2014/main" id="{20800434-0768-AFD2-174A-AAD443D7883D}"/>
              </a:ext>
            </a:extLst>
          </p:cNvPr>
          <p:cNvGraphicFramePr>
            <a:graphicFrameLocks noGrp="1"/>
          </p:cNvGraphicFramePr>
          <p:nvPr>
            <p:extLst>
              <p:ext uri="{D42A27DB-BD31-4B8C-83A1-F6EECF244321}">
                <p14:modId xmlns:p14="http://schemas.microsoft.com/office/powerpoint/2010/main" val="4041289428"/>
              </p:ext>
            </p:extLst>
          </p:nvPr>
        </p:nvGraphicFramePr>
        <p:xfrm>
          <a:off x="6878139" y="4581128"/>
          <a:ext cx="1624013" cy="935725"/>
        </p:xfrm>
        <a:graphic>
          <a:graphicData uri="http://schemas.openxmlformats.org/drawingml/2006/table">
            <a:tbl>
              <a:tblPr>
                <a:tableStyleId>{5C22544A-7EE6-4342-B048-85BDC9FD1C3A}</a:tableStyleId>
              </a:tblPr>
              <a:tblGrid>
                <a:gridCol w="1624013">
                  <a:extLst>
                    <a:ext uri="{9D8B030D-6E8A-4147-A177-3AD203B41FA5}">
                      <a16:colId xmlns:a16="http://schemas.microsoft.com/office/drawing/2014/main" val="3561231767"/>
                    </a:ext>
                  </a:extLst>
                </a:gridCol>
              </a:tblGrid>
              <a:tr h="263086">
                <a:tc>
                  <a:txBody>
                    <a:bodyPr/>
                    <a:lstStyle/>
                    <a:p>
                      <a:pPr algn="l" fontAlgn="b"/>
                      <a:r>
                        <a:rPr lang="it-IT" sz="1100" u="none" strike="noStrike" dirty="0">
                          <a:effectLst/>
                        </a:rPr>
                        <a:t>spesa annua pro capite per l’utente agevolato</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1807952638"/>
                  </a:ext>
                </a:extLst>
              </a:tr>
              <a:tr h="295460">
                <a:tc>
                  <a:txBody>
                    <a:bodyPr/>
                    <a:lstStyle/>
                    <a:p>
                      <a:pPr algn="r" fontAlgn="b"/>
                      <a:r>
                        <a:rPr lang="it-IT" sz="1100" u="none" strike="noStrike" dirty="0">
                          <a:effectLst/>
                        </a:rPr>
                        <a:t>36,54 €</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2233397529"/>
                  </a:ext>
                </a:extLst>
              </a:tr>
              <a:tr h="295460">
                <a:tc>
                  <a:txBody>
                    <a:bodyPr/>
                    <a:lstStyle/>
                    <a:p>
                      <a:pPr algn="r" fontAlgn="b"/>
                      <a:r>
                        <a:rPr lang="it-IT" sz="1100" u="none" strike="noStrike" dirty="0">
                          <a:effectLst/>
                        </a:rPr>
                        <a:t>38,55 €</a:t>
                      </a:r>
                      <a:endParaRPr lang="it-IT" sz="1100" b="0" i="0" u="none" strike="noStrike" dirty="0">
                        <a:solidFill>
                          <a:srgbClr val="000000"/>
                        </a:solidFill>
                        <a:effectLst/>
                        <a:latin typeface="Calibri" panose="020F0502020204030204" pitchFamily="34" charset="0"/>
                      </a:endParaRPr>
                    </a:p>
                  </a:txBody>
                  <a:tcPr marL="9525" marR="9525" marT="9525" marB="0" anchor="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extLst>
                  <a:ext uri="{0D108BD9-81ED-4DB2-BD59-A6C34878D82A}">
                    <a16:rowId xmlns:a16="http://schemas.microsoft.com/office/drawing/2014/main" val="3857719772"/>
                  </a:ext>
                </a:extLst>
              </a:tr>
            </a:tbl>
          </a:graphicData>
        </a:graphic>
      </p:graphicFrame>
    </p:spTree>
    <p:extLst>
      <p:ext uri="{BB962C8B-B14F-4D97-AF65-F5344CB8AC3E}">
        <p14:creationId xmlns:p14="http://schemas.microsoft.com/office/powerpoint/2010/main" val="190152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457200" y="1690172"/>
            <a:ext cx="8229600" cy="1754326"/>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Si continua ad applicare il bonus idrico integrativo locale riconosciuto automaticamente ad ogni anno il cittadino/nucleo familiare che presenti la Dichiarazione Sostitutiva Unica (DSU) per ottenere l’attestazione ISEE:</a:t>
            </a:r>
          </a:p>
          <a:p>
            <a:pPr marL="285750" indent="-285750" algn="just">
              <a:buFontTx/>
              <a:buChar char="-"/>
            </a:pPr>
            <a:r>
              <a:rPr lang="it-IT" dirty="0">
                <a:solidFill>
                  <a:prstClr val="black"/>
                </a:solidFill>
                <a:latin typeface="+mj-lt"/>
                <a:ea typeface="Times New Roman" panose="02020603050405020304" pitchFamily="18" charset="0"/>
              </a:rPr>
              <a:t>non superiore a 8.265 €;</a:t>
            </a:r>
          </a:p>
          <a:p>
            <a:pPr marL="285750" indent="-285750" algn="just">
              <a:buFontTx/>
              <a:buChar char="-"/>
            </a:pPr>
            <a:r>
              <a:rPr lang="it-IT" dirty="0">
                <a:solidFill>
                  <a:prstClr val="black"/>
                </a:solidFill>
                <a:latin typeface="+mj-lt"/>
                <a:ea typeface="Times New Roman" panose="02020603050405020304" pitchFamily="18" charset="0"/>
              </a:rPr>
              <a:t>non superiore a 20.000 euro per nuclei familiari con almeno 4 figli a carico.</a:t>
            </a:r>
          </a:p>
        </p:txBody>
      </p:sp>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a:bodyPr>
          <a:lstStyle/>
          <a:p>
            <a:pPr algn="ctr"/>
            <a:r>
              <a:rPr lang="it-IT" sz="2400" cap="all" dirty="0">
                <a:solidFill>
                  <a:schemeClr val="bg2">
                    <a:lumMod val="25000"/>
                  </a:schemeClr>
                </a:solidFill>
              </a:rPr>
              <a:t>Costi operativi a specifica finalità</a:t>
            </a:r>
          </a:p>
        </p:txBody>
      </p:sp>
      <p:pic>
        <p:nvPicPr>
          <p:cNvPr id="5" name="Immagine 4">
            <a:extLst>
              <a:ext uri="{FF2B5EF4-FFF2-40B4-BE49-F238E27FC236}">
                <a16:creationId xmlns:a16="http://schemas.microsoft.com/office/drawing/2014/main" id="{7C551A46-2F5D-80B8-C0A0-45ED94B991EB}"/>
              </a:ext>
            </a:extLst>
          </p:cNvPr>
          <p:cNvPicPr/>
          <p:nvPr/>
        </p:nvPicPr>
        <p:blipFill>
          <a:blip r:embed="rId2"/>
          <a:stretch>
            <a:fillRect/>
          </a:stretch>
        </p:blipFill>
        <p:spPr>
          <a:xfrm>
            <a:off x="2903537" y="3847028"/>
            <a:ext cx="3336925" cy="1320800"/>
          </a:xfrm>
          <a:prstGeom prst="rect">
            <a:avLst/>
          </a:prstGeom>
        </p:spPr>
      </p:pic>
    </p:spTree>
    <p:extLst>
      <p:ext uri="{BB962C8B-B14F-4D97-AF65-F5344CB8AC3E}">
        <p14:creationId xmlns:p14="http://schemas.microsoft.com/office/powerpoint/2010/main" val="41721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457200" y="908720"/>
            <a:ext cx="8229600" cy="2308324"/>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L’Assemblea dei Soci di Lario Reti Holding del 29 maggio 2020 ha deliberato all’unanimità di costituire uno strumento di aiuto alle famiglie in difficoltà a causa dell’emergenza da COVID-19, destinandovi la somma di 500 mila Euro come ‘Bonus Idrico Straordinario’ da erogare in aggiunta ai Bonus esistenti.</a:t>
            </a:r>
          </a:p>
          <a:p>
            <a:pPr algn="just"/>
            <a:r>
              <a:rPr lang="it-IT" dirty="0"/>
              <a:t>A seguito di un lavoro congiunto tra Lario Reti Holding e i Comuni della Provincia di Lecco, è stato pubblicato un Bando per l’Assegnazione del Bonus Idrico Straordinario per l’anno 2021.</a:t>
            </a:r>
            <a:endParaRPr lang="it-IT" dirty="0">
              <a:solidFill>
                <a:prstClr val="black"/>
              </a:solidFill>
              <a:latin typeface="+mj-lt"/>
              <a:ea typeface="Times New Roman" panose="02020603050405020304" pitchFamily="18" charset="0"/>
            </a:endParaRPr>
          </a:p>
        </p:txBody>
      </p:sp>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307474"/>
            <a:ext cx="8229600" cy="436910"/>
          </a:xfrm>
        </p:spPr>
        <p:txBody>
          <a:bodyPr>
            <a:normAutofit fontScale="90000"/>
          </a:bodyPr>
          <a:lstStyle/>
          <a:p>
            <a:pPr algn="ctr"/>
            <a:r>
              <a:rPr lang="it-IT" sz="2400" cap="all" dirty="0">
                <a:solidFill>
                  <a:schemeClr val="bg2">
                    <a:lumMod val="25000"/>
                  </a:schemeClr>
                </a:solidFill>
              </a:rPr>
              <a:t>Bonus idrico straordinario</a:t>
            </a:r>
          </a:p>
        </p:txBody>
      </p:sp>
      <p:sp>
        <p:nvSpPr>
          <p:cNvPr id="8" name="CasellaDiTesto 7">
            <a:extLst>
              <a:ext uri="{FF2B5EF4-FFF2-40B4-BE49-F238E27FC236}">
                <a16:creationId xmlns:a16="http://schemas.microsoft.com/office/drawing/2014/main" id="{98BCEAAF-4DAA-0739-1C04-1F2FFCF8FBE2}"/>
              </a:ext>
            </a:extLst>
          </p:cNvPr>
          <p:cNvSpPr txBox="1"/>
          <p:nvPr/>
        </p:nvSpPr>
        <p:spPr>
          <a:xfrm>
            <a:off x="457200" y="3430334"/>
            <a:ext cx="8229600" cy="2308324"/>
          </a:xfrm>
          <a:prstGeom prst="rect">
            <a:avLst/>
          </a:prstGeom>
          <a:solidFill>
            <a:schemeClr val="bg1"/>
          </a:solidFill>
          <a:ln w="25400">
            <a:solidFill>
              <a:schemeClr val="accent1"/>
            </a:solidFill>
          </a:ln>
        </p:spPr>
        <p:txBody>
          <a:bodyPr wrap="square" rtlCol="0">
            <a:spAutoFit/>
          </a:bodyPr>
          <a:lstStyle/>
          <a:p>
            <a:pPr algn="just"/>
            <a:r>
              <a:rPr lang="it-IT" dirty="0"/>
              <a:t>Beneficiari:</a:t>
            </a:r>
          </a:p>
          <a:p>
            <a:pPr algn="just"/>
            <a:r>
              <a:rPr lang="it-IT" b="1" dirty="0"/>
              <a:t>Utenze che non hanno diritto ai bonus Sociale e integrativo</a:t>
            </a:r>
          </a:p>
          <a:p>
            <a:pPr algn="just"/>
            <a:r>
              <a:rPr lang="it-IT" dirty="0"/>
              <a:t>Per gli utenti con ISEE superiore a € 8.265,00 e inferiore a 12,000 €, il valore del “Bonus Idrico Straordinario” è determinato nell’ammontare massimo di € 60 annui pro capite.</a:t>
            </a:r>
          </a:p>
          <a:p>
            <a:pPr algn="just"/>
            <a:r>
              <a:rPr lang="it-IT" b="1" dirty="0"/>
              <a:t>Utenze che hanno diritto ai bonus Sociale e integrativo</a:t>
            </a:r>
          </a:p>
          <a:p>
            <a:pPr algn="just"/>
            <a:r>
              <a:rPr lang="it-IT" dirty="0"/>
              <a:t>Il valore del “Bonus Idrico Straordinario” è pari a € 40 per fornitura / unità abitativa.</a:t>
            </a:r>
            <a:endParaRPr lang="it-IT" dirty="0">
              <a:solidFill>
                <a:prstClr val="black"/>
              </a:solidFill>
              <a:latin typeface="+mj-lt"/>
              <a:ea typeface="Times New Roman" panose="02020603050405020304" pitchFamily="18" charset="0"/>
            </a:endParaRPr>
          </a:p>
        </p:txBody>
      </p:sp>
    </p:spTree>
    <p:extLst>
      <p:ext uri="{BB962C8B-B14F-4D97-AF65-F5344CB8AC3E}">
        <p14:creationId xmlns:p14="http://schemas.microsoft.com/office/powerpoint/2010/main" val="200802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323526" y="1124744"/>
            <a:ext cx="8496944" cy="923330"/>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La spesa 2021 per la bolletta idrica di una famiglia lecchese di 3 persone (per un consumo di 150 metri cubi annuali) ammonta a 349 €/anno.</a:t>
            </a:r>
          </a:p>
          <a:p>
            <a:pPr algn="just"/>
            <a:r>
              <a:rPr lang="it-IT" dirty="0">
                <a:solidFill>
                  <a:prstClr val="black"/>
                </a:solidFill>
                <a:latin typeface="+mj-lt"/>
                <a:ea typeface="Times New Roman" panose="02020603050405020304" pitchFamily="18" charset="0"/>
              </a:rPr>
              <a:t>Il dato viene confrontato con analoghi valori elaborati da Cittadinanzattiva</a:t>
            </a:r>
          </a:p>
        </p:txBody>
      </p:sp>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107502" y="142128"/>
            <a:ext cx="8928992" cy="1143000"/>
          </a:xfrm>
        </p:spPr>
        <p:txBody>
          <a:bodyPr>
            <a:normAutofit/>
          </a:bodyPr>
          <a:lstStyle/>
          <a:p>
            <a:pPr algn="ctr"/>
            <a:r>
              <a:rPr lang="it-IT" sz="2400" cap="all" dirty="0">
                <a:solidFill>
                  <a:schemeClr val="bg2">
                    <a:lumMod val="25000"/>
                  </a:schemeClr>
                </a:solidFill>
              </a:rPr>
              <a:t>CONFRONTO della tariffa vigente nell’ATO di lecco CON LE TARIFFE IDRICHE ITALIANE</a:t>
            </a:r>
          </a:p>
        </p:txBody>
      </p:sp>
      <p:pic>
        <p:nvPicPr>
          <p:cNvPr id="2" name="Immagine 1">
            <a:extLst>
              <a:ext uri="{FF2B5EF4-FFF2-40B4-BE49-F238E27FC236}">
                <a16:creationId xmlns:a16="http://schemas.microsoft.com/office/drawing/2014/main" id="{3FC3F46E-E201-1B0A-6425-FFCB8B8A252A}"/>
              </a:ext>
            </a:extLst>
          </p:cNvPr>
          <p:cNvPicPr>
            <a:picLocks noChangeAspect="1"/>
          </p:cNvPicPr>
          <p:nvPr/>
        </p:nvPicPr>
        <p:blipFill>
          <a:blip r:embed="rId2"/>
          <a:stretch>
            <a:fillRect/>
          </a:stretch>
        </p:blipFill>
        <p:spPr>
          <a:xfrm>
            <a:off x="1508493" y="2132856"/>
            <a:ext cx="6127011" cy="4011516"/>
          </a:xfrm>
          <a:prstGeom prst="rect">
            <a:avLst/>
          </a:prstGeom>
        </p:spPr>
      </p:pic>
    </p:spTree>
    <p:extLst>
      <p:ext uri="{BB962C8B-B14F-4D97-AF65-F5344CB8AC3E}">
        <p14:creationId xmlns:p14="http://schemas.microsoft.com/office/powerpoint/2010/main" val="26023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323526" y="1052736"/>
            <a:ext cx="8496944" cy="646331"/>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Il prezzo dell’acqua di rubinetto remunera anche i costi di fognatura e depurazione delle acque reflue</a:t>
            </a:r>
          </a:p>
        </p:txBody>
      </p:sp>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198" y="123731"/>
            <a:ext cx="8229600" cy="1143000"/>
          </a:xfrm>
        </p:spPr>
        <p:txBody>
          <a:bodyPr>
            <a:normAutofit/>
          </a:bodyPr>
          <a:lstStyle/>
          <a:p>
            <a:pPr algn="ctr"/>
            <a:r>
              <a:rPr lang="it-IT" sz="2400" cap="all" dirty="0">
                <a:solidFill>
                  <a:schemeClr val="bg2">
                    <a:lumMod val="25000"/>
                  </a:schemeClr>
                </a:solidFill>
              </a:rPr>
              <a:t>CONFRONTO CON L’ACQUA IN BOTTIGLIA</a:t>
            </a:r>
          </a:p>
        </p:txBody>
      </p:sp>
      <p:pic>
        <p:nvPicPr>
          <p:cNvPr id="5" name="Immagine 4">
            <a:extLst>
              <a:ext uri="{FF2B5EF4-FFF2-40B4-BE49-F238E27FC236}">
                <a16:creationId xmlns:a16="http://schemas.microsoft.com/office/drawing/2014/main" id="{1CF6FF79-971D-42D5-B258-52DF652C543E}"/>
              </a:ext>
            </a:extLst>
          </p:cNvPr>
          <p:cNvPicPr>
            <a:picLocks noChangeAspect="1"/>
          </p:cNvPicPr>
          <p:nvPr/>
        </p:nvPicPr>
        <p:blipFill>
          <a:blip r:embed="rId2"/>
          <a:stretch>
            <a:fillRect/>
          </a:stretch>
        </p:blipFill>
        <p:spPr>
          <a:xfrm>
            <a:off x="2087744" y="1916832"/>
            <a:ext cx="4968508" cy="4301900"/>
          </a:xfrm>
          <a:prstGeom prst="rect">
            <a:avLst/>
          </a:prstGeom>
        </p:spPr>
      </p:pic>
    </p:spTree>
    <p:extLst>
      <p:ext uri="{BB962C8B-B14F-4D97-AF65-F5344CB8AC3E}">
        <p14:creationId xmlns:p14="http://schemas.microsoft.com/office/powerpoint/2010/main" val="370797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107504" y="1166842"/>
            <a:ext cx="8928992" cy="4524315"/>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Il Gestore, nella predisposizione dell’istanza, e la struttura tecnica dell’Ufficio d’ambito di Lecco, nell’effettuazione dell’istruttoria, dovranno tener conto dei seguenti indirizzi:</a:t>
            </a:r>
          </a:p>
          <a:p>
            <a:r>
              <a:rPr lang="it-IT" dirty="0"/>
              <a:t>− il significativo incremento del livello degli investimenti proposto nel </a:t>
            </a:r>
            <a:r>
              <a:rPr lang="it-IT" dirty="0" err="1"/>
              <a:t>PdI</a:t>
            </a:r>
            <a:r>
              <a:rPr lang="it-IT" dirty="0"/>
              <a:t> deve essere finalizzato al conseguimento degli obiettivi di qualità tecnica previsti dalla Delibera ARERA 917/2017/R/IDR ed all’attuazione delle disposizioni del Regolamento Regionale 6/2019 con particolare riguardo al “Programma di riassetto delle fognature e degli sfioratori”; </a:t>
            </a:r>
          </a:p>
          <a:p>
            <a:r>
              <a:rPr lang="it-IT" dirty="0"/>
              <a:t>− l’estensione della concessione deve consentire di realizzare maggiori investimenti già a partire dal vigente periodo regolatorio MTI-3 oppure la significatività dei maggiori investimenti deve risultare soddisfatta analizzando la proposta sull’attuale periodo residuo della concessione;</a:t>
            </a:r>
          </a:p>
          <a:p>
            <a:r>
              <a:rPr lang="it-IT" dirty="0"/>
              <a:t>− il nuovo PEF dovrà dare evidenza di incrementi annuali della tariffa sostenibili per l’utenza;</a:t>
            </a:r>
          </a:p>
          <a:p>
            <a:r>
              <a:rPr lang="it-IT" dirty="0"/>
              <a:t>− dovrà essere previsto un percorso di sensibile efficientamento dei costi operativi societari</a:t>
            </a:r>
            <a:endParaRPr lang="it-IT" dirty="0">
              <a:latin typeface="+mj-lt"/>
            </a:endParaRPr>
          </a:p>
        </p:txBody>
      </p:sp>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400" dirty="0">
                <a:solidFill>
                  <a:schemeClr val="bg2">
                    <a:lumMod val="25000"/>
                  </a:schemeClr>
                </a:solidFill>
              </a:rPr>
              <a:t>Deliberazione CP N° 30 del 21-06-2021</a:t>
            </a:r>
          </a:p>
        </p:txBody>
      </p:sp>
    </p:spTree>
    <p:extLst>
      <p:ext uri="{BB962C8B-B14F-4D97-AF65-F5344CB8AC3E}">
        <p14:creationId xmlns:p14="http://schemas.microsoft.com/office/powerpoint/2010/main" val="1024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rgbClr val="EB641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457200" y="1948944"/>
            <a:ext cx="8229600" cy="646331"/>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Si continua ad applicare il recupero di efficienza determinato sulla base costi 2016 in sede di prima applicazione MTI-3.</a:t>
            </a:r>
          </a:p>
        </p:txBody>
      </p:sp>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a:bodyPr>
          <a:lstStyle/>
          <a:p>
            <a:pPr algn="ctr"/>
            <a:r>
              <a:rPr lang="it-IT" sz="2400" cap="all" dirty="0">
                <a:solidFill>
                  <a:schemeClr val="bg2">
                    <a:lumMod val="25000"/>
                  </a:schemeClr>
                </a:solidFill>
              </a:rPr>
              <a:t>Costi operativi endogeni</a:t>
            </a:r>
          </a:p>
        </p:txBody>
      </p:sp>
      <p:pic>
        <p:nvPicPr>
          <p:cNvPr id="6" name="Immagine 5">
            <a:extLst>
              <a:ext uri="{FF2B5EF4-FFF2-40B4-BE49-F238E27FC236}">
                <a16:creationId xmlns:a16="http://schemas.microsoft.com/office/drawing/2014/main" id="{111DDCB2-0192-3320-8837-AEC8AE918550}"/>
              </a:ext>
            </a:extLst>
          </p:cNvPr>
          <p:cNvPicPr/>
          <p:nvPr/>
        </p:nvPicPr>
        <p:blipFill>
          <a:blip r:embed="rId2"/>
          <a:stretch>
            <a:fillRect/>
          </a:stretch>
        </p:blipFill>
        <p:spPr>
          <a:xfrm>
            <a:off x="3045619" y="3125997"/>
            <a:ext cx="3052762" cy="604837"/>
          </a:xfrm>
          <a:prstGeom prst="rect">
            <a:avLst/>
          </a:prstGeom>
        </p:spPr>
      </p:pic>
    </p:spTree>
    <p:extLst>
      <p:ext uri="{BB962C8B-B14F-4D97-AF65-F5344CB8AC3E}">
        <p14:creationId xmlns:p14="http://schemas.microsoft.com/office/powerpoint/2010/main" val="503915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D63B4A-49DE-4FDB-884F-584DFFEFE4DA}"/>
              </a:ext>
            </a:extLst>
          </p:cNvPr>
          <p:cNvSpPr>
            <a:spLocks noGrp="1"/>
          </p:cNvSpPr>
          <p:nvPr>
            <p:ph type="title"/>
          </p:nvPr>
        </p:nvSpPr>
        <p:spPr>
          <a:xfrm>
            <a:off x="360218" y="972765"/>
            <a:ext cx="6029324" cy="780972"/>
          </a:xfrm>
        </p:spPr>
        <p:txBody>
          <a:bodyPr anchor="b">
            <a:normAutofit fontScale="90000"/>
          </a:bodyPr>
          <a:lstStyle/>
          <a:p>
            <a:br>
              <a:rPr lang="it-IT" sz="3000" dirty="0"/>
            </a:br>
            <a:endParaRPr lang="it-IT" sz="2700" dirty="0"/>
          </a:p>
        </p:txBody>
      </p:sp>
      <p:sp>
        <p:nvSpPr>
          <p:cNvPr id="4" name="CasellaDiTesto 3">
            <a:extLst>
              <a:ext uri="{FF2B5EF4-FFF2-40B4-BE49-F238E27FC236}">
                <a16:creationId xmlns:a16="http://schemas.microsoft.com/office/drawing/2014/main" id="{E0317D96-4C7F-4B9C-AA41-D5D4A4F40D51}"/>
              </a:ext>
            </a:extLst>
          </p:cNvPr>
          <p:cNvSpPr txBox="1"/>
          <p:nvPr/>
        </p:nvSpPr>
        <p:spPr>
          <a:xfrm>
            <a:off x="754918" y="1627346"/>
            <a:ext cx="7634164" cy="3556102"/>
          </a:xfrm>
          <a:prstGeom prst="rect">
            <a:avLst/>
          </a:prstGeom>
          <a:noFill/>
        </p:spPr>
        <p:txBody>
          <a:bodyPr wrap="square" rtlCol="0">
            <a:spAutoFit/>
          </a:bodyPr>
          <a:lstStyle/>
          <a:p>
            <a:pPr algn="ctr">
              <a:lnSpc>
                <a:spcPct val="115000"/>
              </a:lnSpc>
              <a:spcBef>
                <a:spcPts val="600"/>
              </a:spcBef>
              <a:spcAft>
                <a:spcPts val="600"/>
              </a:spcAft>
            </a:pPr>
            <a:r>
              <a:rPr lang="it-IT" sz="18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Art. 14 bis – Piani metodologici</a:t>
            </a:r>
            <a:endParaRPr lang="it-IT" sz="1800" dirty="0">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Bef>
                <a:spcPts val="600"/>
              </a:spcBef>
              <a:spcAft>
                <a:spcPts val="600"/>
              </a:spcAft>
            </a:pPr>
            <a:r>
              <a:rPr lang="it-IT" sz="18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14 bis. 1 – Il Gestore predispone i Piani Metodologici indicati di seguito al fine di conseguire </a:t>
            </a:r>
            <a:r>
              <a:rPr lang="it-IT" sz="1800"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gli obiettivi e i livelli di servizio definiti dalla regolazione ARERA, nonché gli ulteriori obiettivi e livelli di servizio precisati nel Piano d’Ambito o nella Carta dei Servizi, entro le date di seguito indicate:</a:t>
            </a:r>
            <a:endParaRPr lang="it-IT"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600"/>
              </a:spcBef>
              <a:spcAft>
                <a:spcPts val="600"/>
              </a:spcAft>
            </a:pPr>
            <a:r>
              <a:rPr lang="it-IT" sz="18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piano di ricerca e riduzione delle perdite e di verifica della pressione in rete, entro il 31 ottobre 2022;</a:t>
            </a:r>
            <a:endParaRPr lang="it-IT"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600"/>
              </a:spcBef>
              <a:spcAft>
                <a:spcPts val="600"/>
              </a:spcAft>
            </a:pPr>
            <a:r>
              <a:rPr lang="it-IT" sz="18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it-IT"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600"/>
              </a:spcBef>
              <a:spcAft>
                <a:spcPts val="600"/>
              </a:spcAft>
            </a:pPr>
            <a:r>
              <a:rPr lang="it-IT" sz="1800"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piano di miglioramento della qualità ambientale, entro il 31 gennaio2023. </a:t>
            </a:r>
            <a:endParaRPr lang="it-IT"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2" name="Titolo 2">
            <a:extLst>
              <a:ext uri="{FF2B5EF4-FFF2-40B4-BE49-F238E27FC236}">
                <a16:creationId xmlns:a16="http://schemas.microsoft.com/office/drawing/2014/main" id="{53876CED-565D-131E-3802-F96EC8F0E276}"/>
              </a:ext>
            </a:extLst>
          </p:cNvPr>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400" cap="all" dirty="0">
                <a:solidFill>
                  <a:schemeClr val="bg2">
                    <a:lumMod val="25000"/>
                  </a:schemeClr>
                </a:solidFill>
              </a:rPr>
              <a:t>CONVENZIONE PER REGOLARE I RAPPORTI TRA l’UFFICIO D’AMBITO DI LECCO E IL GESTORE DEL SII</a:t>
            </a:r>
          </a:p>
        </p:txBody>
      </p:sp>
      <p:sp>
        <p:nvSpPr>
          <p:cNvPr id="13" name="Rettangolo 12">
            <a:extLst>
              <a:ext uri="{FF2B5EF4-FFF2-40B4-BE49-F238E27FC236}">
                <a16:creationId xmlns:a16="http://schemas.microsoft.com/office/drawing/2014/main" id="{F48025D1-D426-9A8E-040E-EE4264E6B864}"/>
              </a:ext>
            </a:extLst>
          </p:cNvPr>
          <p:cNvSpPr/>
          <p:nvPr/>
        </p:nvSpPr>
        <p:spPr>
          <a:xfrm>
            <a:off x="7740352" y="4840783"/>
            <a:ext cx="720738" cy="276999"/>
          </a:xfrm>
          <a:prstGeom prst="rect">
            <a:avLst/>
          </a:prstGeom>
          <a:noFill/>
        </p:spPr>
        <p:txBody>
          <a:bodyPr wrap="square" lIns="68580" tIns="34290" rIns="68580" bIns="34290">
            <a:spAutoFit/>
          </a:bodyPr>
          <a:lstStyle/>
          <a:p>
            <a:pPr algn="ctr"/>
            <a:r>
              <a:rPr lang="it-IT" sz="1350" b="1" dirty="0">
                <a:ln w="22225">
                  <a:solidFill>
                    <a:schemeClr val="accent2"/>
                  </a:solidFill>
                  <a:prstDash val="solid"/>
                </a:ln>
                <a:solidFill>
                  <a:schemeClr val="accent3"/>
                </a:solidFill>
              </a:rPr>
              <a:t>nuovo</a:t>
            </a:r>
          </a:p>
        </p:txBody>
      </p:sp>
    </p:spTree>
    <p:extLst>
      <p:ext uri="{BB962C8B-B14F-4D97-AF65-F5344CB8AC3E}">
        <p14:creationId xmlns:p14="http://schemas.microsoft.com/office/powerpoint/2010/main" val="379049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D63B4A-49DE-4FDB-884F-584DFFEFE4DA}"/>
              </a:ext>
            </a:extLst>
          </p:cNvPr>
          <p:cNvSpPr>
            <a:spLocks noGrp="1"/>
          </p:cNvSpPr>
          <p:nvPr>
            <p:ph type="title"/>
          </p:nvPr>
        </p:nvSpPr>
        <p:spPr>
          <a:xfrm>
            <a:off x="360218" y="972765"/>
            <a:ext cx="6029324" cy="780972"/>
          </a:xfrm>
        </p:spPr>
        <p:txBody>
          <a:bodyPr anchor="b">
            <a:normAutofit fontScale="90000"/>
          </a:bodyPr>
          <a:lstStyle/>
          <a:p>
            <a:br>
              <a:rPr lang="it-IT" sz="3000" dirty="0"/>
            </a:br>
            <a:endParaRPr lang="it-IT" sz="2700" dirty="0"/>
          </a:p>
        </p:txBody>
      </p:sp>
      <p:sp>
        <p:nvSpPr>
          <p:cNvPr id="4" name="CasellaDiTesto 3">
            <a:extLst>
              <a:ext uri="{FF2B5EF4-FFF2-40B4-BE49-F238E27FC236}">
                <a16:creationId xmlns:a16="http://schemas.microsoft.com/office/drawing/2014/main" id="{E0317D96-4C7F-4B9C-AA41-D5D4A4F40D51}"/>
              </a:ext>
            </a:extLst>
          </p:cNvPr>
          <p:cNvSpPr txBox="1"/>
          <p:nvPr/>
        </p:nvSpPr>
        <p:spPr>
          <a:xfrm>
            <a:off x="754918" y="1627346"/>
            <a:ext cx="7634164" cy="3708708"/>
          </a:xfrm>
          <a:prstGeom prst="rect">
            <a:avLst/>
          </a:prstGeom>
          <a:noFill/>
        </p:spPr>
        <p:txBody>
          <a:bodyPr wrap="square" rtlCol="0">
            <a:spAutoFit/>
          </a:bodyPr>
          <a:lstStyle/>
          <a:p>
            <a:pPr algn="just">
              <a:spcBef>
                <a:spcPts val="1200"/>
              </a:spcBef>
              <a:spcAft>
                <a:spcPts val="300"/>
              </a:spcAft>
            </a:pPr>
            <a:r>
              <a:rPr lang="it-IT" sz="1800" b="1" dirty="0">
                <a:effectLst/>
                <a:latin typeface="RotisSansSerif"/>
                <a:ea typeface="Times New Roman" panose="02020603050405020304" pitchFamily="18" charset="0"/>
              </a:rPr>
              <a:t>2.8. Piano di miglioramento della qualità ambientale</a:t>
            </a:r>
            <a:endParaRPr lang="it-IT" b="1" dirty="0">
              <a:solidFill>
                <a:srgbClr val="FF0000"/>
              </a:solidFill>
              <a:latin typeface="RotisSansSerif"/>
              <a:ea typeface="Times New Roman" panose="02020603050405020304" pitchFamily="18" charset="0"/>
            </a:endParaRPr>
          </a:p>
          <a:p>
            <a:pPr algn="just">
              <a:spcBef>
                <a:spcPts val="1200"/>
              </a:spcBef>
              <a:spcAft>
                <a:spcPts val="300"/>
              </a:spcAft>
            </a:pPr>
            <a:r>
              <a:rPr lang="it-IT" sz="1800" dirty="0">
                <a:effectLst/>
                <a:latin typeface="RotisSansSerif"/>
                <a:ea typeface="Times New Roman" panose="02020603050405020304" pitchFamily="18" charset="0"/>
                <a:cs typeface="Times New Roman" panose="02020603050405020304" pitchFamily="18" charset="0"/>
              </a:rPr>
              <a:t>Il piano propone una serie di strumenti e strategie mirati a indirizzare la gestione del servizio e la progettazione degli interventi verso un modello sostenibile integrando le considerazioni economiche con quelle ambientali.</a:t>
            </a:r>
          </a:p>
          <a:p>
            <a:pPr algn="just">
              <a:spcBef>
                <a:spcPts val="1200"/>
              </a:spcBef>
            </a:pPr>
            <a:r>
              <a:rPr lang="it-IT" sz="1800" dirty="0">
                <a:effectLst/>
                <a:latin typeface="RotisSansSerif"/>
                <a:ea typeface="Times New Roman" panose="02020603050405020304" pitchFamily="18" charset="0"/>
                <a:cs typeface="Times New Roman" panose="02020603050405020304" pitchFamily="18" charset="0"/>
              </a:rPr>
              <a:t>… </a:t>
            </a:r>
          </a:p>
          <a:p>
            <a:pPr lvl="0" algn="just">
              <a:spcBef>
                <a:spcPts val="1200"/>
              </a:spcBef>
              <a:spcAft>
                <a:spcPts val="0"/>
              </a:spcAft>
            </a:pPr>
            <a:r>
              <a:rPr lang="it-IT" sz="1800" dirty="0">
                <a:effectLst/>
                <a:latin typeface="RotisSansSerif"/>
                <a:ea typeface="Times New Roman" panose="02020603050405020304" pitchFamily="18" charset="0"/>
                <a:cs typeface="Times New Roman" panose="02020603050405020304" pitchFamily="18" charset="0"/>
              </a:rPr>
              <a:t>La Sezione di tipo strategico, che copre l’intero periodo di residuo di affidamento, contiene le linee di indirizzo per gli aspetti qualificanti del piano, tra i quali sono contenuti:</a:t>
            </a:r>
          </a:p>
          <a:p>
            <a:pPr marL="342900" lvl="0" indent="-342900" algn="just">
              <a:spcBef>
                <a:spcPts val="1200"/>
              </a:spcBef>
              <a:spcAft>
                <a:spcPts val="0"/>
              </a:spcAft>
              <a:buFont typeface="Symbol" panose="05050102010706020507" pitchFamily="18" charset="2"/>
              <a:buChar char=""/>
            </a:pPr>
            <a:r>
              <a:rPr lang="it-IT" sz="1800" dirty="0">
                <a:effectLst/>
                <a:latin typeface="RotisSansSerif"/>
                <a:ea typeface="Times New Roman" panose="02020603050405020304" pitchFamily="18" charset="0"/>
                <a:cs typeface="Times New Roman" panose="02020603050405020304" pitchFamily="18" charset="0"/>
              </a:rPr>
              <a:t>Individuazione di strategie per la valorizzazione dei fanghi da depurazione;</a:t>
            </a:r>
          </a:p>
          <a:p>
            <a:pPr marL="342900" lvl="0" indent="-342900" algn="just">
              <a:spcBef>
                <a:spcPts val="1200"/>
              </a:spcBef>
              <a:spcAft>
                <a:spcPts val="0"/>
              </a:spcAft>
              <a:buFont typeface="Symbol" panose="05050102010706020507" pitchFamily="18" charset="2"/>
              <a:buChar char=""/>
            </a:pPr>
            <a:r>
              <a:rPr lang="it-IT" sz="1800" dirty="0">
                <a:effectLst/>
                <a:latin typeface="RotisSansSerif"/>
                <a:ea typeface="Times New Roman" panose="02020603050405020304" pitchFamily="18" charset="0"/>
                <a:cs typeface="Times New Roman" panose="02020603050405020304" pitchFamily="18" charset="0"/>
              </a:rPr>
              <a:t>Studio e definizione di attività finalizzate all’efficientamento energetico.</a:t>
            </a:r>
          </a:p>
        </p:txBody>
      </p:sp>
      <p:sp>
        <p:nvSpPr>
          <p:cNvPr id="12" name="Titolo 2">
            <a:extLst>
              <a:ext uri="{FF2B5EF4-FFF2-40B4-BE49-F238E27FC236}">
                <a16:creationId xmlns:a16="http://schemas.microsoft.com/office/drawing/2014/main" id="{53876CED-565D-131E-3802-F96EC8F0E276}"/>
              </a:ext>
            </a:extLst>
          </p:cNvPr>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400" cap="all" dirty="0">
                <a:solidFill>
                  <a:schemeClr val="bg2">
                    <a:lumMod val="25000"/>
                  </a:schemeClr>
                </a:solidFill>
              </a:rPr>
              <a:t>Contenuti dei Piani Metodologici </a:t>
            </a:r>
          </a:p>
        </p:txBody>
      </p:sp>
    </p:spTree>
    <p:extLst>
      <p:ext uri="{BB962C8B-B14F-4D97-AF65-F5344CB8AC3E}">
        <p14:creationId xmlns:p14="http://schemas.microsoft.com/office/powerpoint/2010/main" val="185233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179512" y="1494365"/>
            <a:ext cx="8804248" cy="3970318"/>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Nel corso della predisposizione tariffaria per il quadriennio 2020-2023 è emersa con chiarezza l’esigenza urgente di nuovi e ingenti investimenti già a partire dal vigente periodo regolatorio MTI-3. Si è dunque concretizzata l’opportunità, già in più occasioni prospettata, di estendere la durata dell’affidamento fino al 31 dicembre 2045, misura necessaria per avviare la realizzazione di una serie di opere considerate strategiche per il territorio contenendo l’impatto sulle bollette degli utenti.</a:t>
            </a:r>
          </a:p>
          <a:p>
            <a:pPr algn="just"/>
            <a:r>
              <a:rPr lang="it-IT" dirty="0">
                <a:latin typeface="+mj-lt"/>
              </a:rPr>
              <a:t>In accordo con l’ARERA era stata formulata una proposta tariffaria che garantisse gli investimenti necessari e urgenti per il primo biennio 2020-2021 rinviando invece ad una revisione straordinaria, da avviare immediatamente dopo la conclusione della predisposizione tariffaria, l’esatta definizione del programma degli interventi nei due anni residui del quadriennio e per il periodo residuo fino alla scadenza dell’affidamento nell’ipotesi di prorogarla al 2045.</a:t>
            </a:r>
          </a:p>
        </p:txBody>
      </p:sp>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400" dirty="0">
                <a:solidFill>
                  <a:schemeClr val="bg2">
                    <a:lumMod val="25000"/>
                  </a:schemeClr>
                </a:solidFill>
              </a:rPr>
              <a:t>SCHEMA REGOLATORIO VIGENTE</a:t>
            </a:r>
          </a:p>
        </p:txBody>
      </p:sp>
    </p:spTree>
    <p:extLst>
      <p:ext uri="{BB962C8B-B14F-4D97-AF65-F5344CB8AC3E}">
        <p14:creationId xmlns:p14="http://schemas.microsoft.com/office/powerpoint/2010/main" val="73103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a:bodyPr>
          <a:lstStyle/>
          <a:p>
            <a:pPr algn="ctr"/>
            <a:r>
              <a:rPr lang="it-IT" sz="2400" cap="all" dirty="0">
                <a:solidFill>
                  <a:schemeClr val="bg2">
                    <a:lumMod val="25000"/>
                  </a:schemeClr>
                </a:solidFill>
              </a:rPr>
              <a:t>ITER Di </a:t>
            </a:r>
            <a:r>
              <a:rPr lang="it-IT" sz="2400" cap="all" dirty="0" err="1">
                <a:solidFill>
                  <a:schemeClr val="bg2">
                    <a:lumMod val="25000"/>
                  </a:schemeClr>
                </a:solidFill>
              </a:rPr>
              <a:t>APPROVAzione</a:t>
            </a:r>
            <a:br>
              <a:rPr lang="it-IT" sz="2400" cap="all" dirty="0">
                <a:solidFill>
                  <a:schemeClr val="bg2">
                    <a:lumMod val="25000"/>
                  </a:schemeClr>
                </a:solidFill>
              </a:rPr>
            </a:br>
            <a:r>
              <a:rPr lang="it-IT" sz="2400" cap="all" dirty="0">
                <a:solidFill>
                  <a:schemeClr val="bg2">
                    <a:lumMod val="25000"/>
                  </a:schemeClr>
                </a:solidFill>
              </a:rPr>
              <a:t>del NUOVO SCHEMA REGOLATORIO </a:t>
            </a:r>
            <a:r>
              <a:rPr lang="it-IT" sz="2400" cap="all" dirty="0" err="1">
                <a:solidFill>
                  <a:schemeClr val="bg2">
                    <a:lumMod val="25000"/>
                  </a:schemeClr>
                </a:solidFill>
              </a:rPr>
              <a:t>propostO</a:t>
            </a:r>
            <a:endParaRPr lang="it-IT" sz="2400" cap="all" dirty="0">
              <a:solidFill>
                <a:schemeClr val="bg2">
                  <a:lumMod val="25000"/>
                </a:schemeClr>
              </a:solidFill>
            </a:endParaRPr>
          </a:p>
        </p:txBody>
      </p:sp>
      <p:sp>
        <p:nvSpPr>
          <p:cNvPr id="4" name="CasellaDiTesto 3">
            <a:extLst>
              <a:ext uri="{FF2B5EF4-FFF2-40B4-BE49-F238E27FC236}">
                <a16:creationId xmlns:a16="http://schemas.microsoft.com/office/drawing/2014/main" id="{42FC97DB-4680-A1AA-F01D-EFCD75187D05}"/>
              </a:ext>
            </a:extLst>
          </p:cNvPr>
          <p:cNvSpPr txBox="1"/>
          <p:nvPr/>
        </p:nvSpPr>
        <p:spPr>
          <a:xfrm>
            <a:off x="0" y="1417638"/>
            <a:ext cx="9144000" cy="923330"/>
          </a:xfrm>
          <a:prstGeom prst="rect">
            <a:avLst/>
          </a:prstGeom>
          <a:noFill/>
        </p:spPr>
        <p:txBody>
          <a:bodyPr wrap="square">
            <a:spAutoFit/>
          </a:bodyPr>
          <a:lstStyle/>
          <a:p>
            <a:r>
              <a:rPr lang="it-IT" dirty="0"/>
              <a:t>DELIBERAZIONE 30 DICEMBRE 2021 639/2021/R/IDR</a:t>
            </a:r>
          </a:p>
          <a:p>
            <a:r>
              <a:rPr lang="it-IT" dirty="0"/>
              <a:t>CRITERI PER L’AGGIORNAMENTO BIENNALE (2022-2023) DELLE PREDISPOSIZIONI TARIFFARIE DEL SII</a:t>
            </a:r>
          </a:p>
        </p:txBody>
      </p:sp>
      <p:sp>
        <p:nvSpPr>
          <p:cNvPr id="9" name="CasellaDiTesto 8">
            <a:extLst>
              <a:ext uri="{FF2B5EF4-FFF2-40B4-BE49-F238E27FC236}">
                <a16:creationId xmlns:a16="http://schemas.microsoft.com/office/drawing/2014/main" id="{818462DC-9CE8-B99E-954F-8D1D92ADA9F6}"/>
              </a:ext>
            </a:extLst>
          </p:cNvPr>
          <p:cNvSpPr txBox="1"/>
          <p:nvPr/>
        </p:nvSpPr>
        <p:spPr>
          <a:xfrm>
            <a:off x="107504" y="2411760"/>
            <a:ext cx="8928992" cy="3416320"/>
          </a:xfrm>
          <a:prstGeom prst="rect">
            <a:avLst/>
          </a:prstGeom>
          <a:noFill/>
        </p:spPr>
        <p:txBody>
          <a:bodyPr wrap="square">
            <a:spAutoFit/>
          </a:bodyPr>
          <a:lstStyle/>
          <a:p>
            <a:pPr algn="ctr"/>
            <a:r>
              <a:rPr lang="it-IT" b="1" dirty="0"/>
              <a:t>Articolo 2</a:t>
            </a:r>
          </a:p>
          <a:p>
            <a:r>
              <a:rPr lang="it-IT" dirty="0"/>
              <a:t>2.1 L’Ente di governo dell’ambito o altro soggetto competente è tenuto ad aggiornare:</a:t>
            </a:r>
          </a:p>
          <a:p>
            <a:pPr marL="342900" indent="-342900">
              <a:buAutoNum type="alphaLcParenR"/>
            </a:pPr>
            <a:r>
              <a:rPr lang="it-IT" dirty="0"/>
              <a:t>il programma degli interventi (</a:t>
            </a:r>
            <a:r>
              <a:rPr lang="it-IT" dirty="0" err="1"/>
              <a:t>PdI</a:t>
            </a:r>
            <a:r>
              <a:rPr lang="it-IT" dirty="0"/>
              <a:t>);</a:t>
            </a:r>
          </a:p>
          <a:p>
            <a:pPr marL="342900" indent="-342900">
              <a:buAutoNum type="alphaLcParenR"/>
            </a:pPr>
            <a:r>
              <a:rPr lang="it-IT" dirty="0"/>
              <a:t>il piano economico finanziario (PEF);</a:t>
            </a:r>
          </a:p>
          <a:p>
            <a:pPr marL="342900" indent="-342900">
              <a:buAutoNum type="alphaLcParenR"/>
            </a:pPr>
            <a:r>
              <a:rPr lang="it-IT" dirty="0"/>
              <a:t>la convenzione di gestione, contenente le modifiche necessarie a recepire la disciplina introdotta con il presente provvedimento.</a:t>
            </a:r>
          </a:p>
          <a:p>
            <a:r>
              <a:rPr lang="it-IT" dirty="0"/>
              <a:t>2.2 In conformità a quanto previsto dal comma 7.3 della Convenzione tipo, </a:t>
            </a:r>
            <a:r>
              <a:rPr lang="it-IT" u="sng" dirty="0"/>
              <a:t>il soggetto competente assicura</a:t>
            </a:r>
            <a:r>
              <a:rPr lang="it-IT" dirty="0"/>
              <a:t> che l’aggiornamento del Piano d’ambito, nel rispetto delle disposizioni di cui al precedente comma 2.1, consenta di perseguire </a:t>
            </a:r>
            <a:r>
              <a:rPr lang="it-IT" u="sng" dirty="0"/>
              <a:t>l’obiettivo di mantenimento dell’equilibrio economico-finanziario</a:t>
            </a:r>
            <a:r>
              <a:rPr lang="it-IT" dirty="0"/>
              <a:t>, secondo criteri di efficienza anche in relazione agli investimenti programmati</a:t>
            </a:r>
          </a:p>
        </p:txBody>
      </p:sp>
    </p:spTree>
    <p:extLst>
      <p:ext uri="{BB962C8B-B14F-4D97-AF65-F5344CB8AC3E}">
        <p14:creationId xmlns:p14="http://schemas.microsoft.com/office/powerpoint/2010/main" val="18297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3242" y="0"/>
            <a:ext cx="8229600" cy="1143000"/>
          </a:xfrm>
        </p:spPr>
        <p:txBody>
          <a:bodyPr>
            <a:normAutofit/>
          </a:bodyPr>
          <a:lstStyle/>
          <a:p>
            <a:pPr algn="ctr"/>
            <a:r>
              <a:rPr lang="it-IT" sz="2400" cap="all" dirty="0">
                <a:solidFill>
                  <a:schemeClr val="bg2">
                    <a:lumMod val="25000"/>
                  </a:schemeClr>
                </a:solidFill>
              </a:rPr>
              <a:t>ITER Di </a:t>
            </a:r>
            <a:r>
              <a:rPr lang="it-IT" sz="2400" cap="all" dirty="0" err="1">
                <a:solidFill>
                  <a:schemeClr val="bg2">
                    <a:lumMod val="25000"/>
                  </a:schemeClr>
                </a:solidFill>
              </a:rPr>
              <a:t>APPROVAzione</a:t>
            </a:r>
            <a:br>
              <a:rPr lang="it-IT" sz="2400" cap="all" dirty="0">
                <a:solidFill>
                  <a:schemeClr val="bg2">
                    <a:lumMod val="25000"/>
                  </a:schemeClr>
                </a:solidFill>
              </a:rPr>
            </a:br>
            <a:r>
              <a:rPr lang="it-IT" sz="2400" cap="all" dirty="0">
                <a:solidFill>
                  <a:schemeClr val="bg2">
                    <a:lumMod val="25000"/>
                  </a:schemeClr>
                </a:solidFill>
              </a:rPr>
              <a:t>del NUOVO SCHEMA REGOLATORIO </a:t>
            </a:r>
            <a:r>
              <a:rPr lang="it-IT" sz="2400" cap="all" dirty="0" err="1">
                <a:solidFill>
                  <a:schemeClr val="bg2">
                    <a:lumMod val="25000"/>
                  </a:schemeClr>
                </a:solidFill>
              </a:rPr>
              <a:t>propostO</a:t>
            </a:r>
            <a:endParaRPr lang="it-IT" sz="2400" cap="all" dirty="0">
              <a:solidFill>
                <a:schemeClr val="bg2">
                  <a:lumMod val="25000"/>
                </a:schemeClr>
              </a:solidFill>
            </a:endParaRPr>
          </a:p>
        </p:txBody>
      </p:sp>
      <p:sp>
        <p:nvSpPr>
          <p:cNvPr id="4" name="CasellaDiTesto 3">
            <a:extLst>
              <a:ext uri="{FF2B5EF4-FFF2-40B4-BE49-F238E27FC236}">
                <a16:creationId xmlns:a16="http://schemas.microsoft.com/office/drawing/2014/main" id="{42FC97DB-4680-A1AA-F01D-EFCD75187D05}"/>
              </a:ext>
            </a:extLst>
          </p:cNvPr>
          <p:cNvSpPr txBox="1"/>
          <p:nvPr/>
        </p:nvSpPr>
        <p:spPr>
          <a:xfrm>
            <a:off x="103546" y="943387"/>
            <a:ext cx="9144000" cy="923330"/>
          </a:xfrm>
          <a:prstGeom prst="rect">
            <a:avLst/>
          </a:prstGeom>
          <a:noFill/>
        </p:spPr>
        <p:txBody>
          <a:bodyPr wrap="square">
            <a:spAutoFit/>
          </a:bodyPr>
          <a:lstStyle/>
          <a:p>
            <a:r>
              <a:rPr lang="it-IT" sz="1800" b="1" i="1" u="none" strike="noStrike" baseline="0" dirty="0">
                <a:latin typeface="Times-BoldItalic"/>
              </a:rPr>
              <a:t>Determina DSID n. 1/2022 – Allegato 3</a:t>
            </a:r>
          </a:p>
          <a:p>
            <a:r>
              <a:rPr lang="it-IT" sz="1800" b="1" i="0" u="none" strike="noStrike" baseline="0" dirty="0">
                <a:latin typeface="Times-Bold"/>
              </a:rPr>
              <a:t>RELAZIONE DI ACCOMPAGNAMENTO</a:t>
            </a:r>
          </a:p>
          <a:p>
            <a:r>
              <a:rPr lang="it-IT" sz="1800" b="1" i="0" u="none" strike="noStrike" baseline="0" dirty="0">
                <a:latin typeface="Times-Bold"/>
              </a:rPr>
              <a:t>AGGIORNAMENTO DELLA PREDISPOSIZIONE TARIFFARIA MTI-3</a:t>
            </a:r>
            <a:endParaRPr lang="it-IT" dirty="0"/>
          </a:p>
        </p:txBody>
      </p:sp>
      <p:sp>
        <p:nvSpPr>
          <p:cNvPr id="9" name="CasellaDiTesto 8">
            <a:extLst>
              <a:ext uri="{FF2B5EF4-FFF2-40B4-BE49-F238E27FC236}">
                <a16:creationId xmlns:a16="http://schemas.microsoft.com/office/drawing/2014/main" id="{818462DC-9CE8-B99E-954F-8D1D92ADA9F6}"/>
              </a:ext>
            </a:extLst>
          </p:cNvPr>
          <p:cNvSpPr txBox="1"/>
          <p:nvPr/>
        </p:nvSpPr>
        <p:spPr>
          <a:xfrm>
            <a:off x="111462" y="1866717"/>
            <a:ext cx="8928992" cy="4154984"/>
          </a:xfrm>
          <a:prstGeom prst="rect">
            <a:avLst/>
          </a:prstGeom>
          <a:noFill/>
        </p:spPr>
        <p:txBody>
          <a:bodyPr wrap="square">
            <a:spAutoFit/>
          </a:bodyPr>
          <a:lstStyle/>
          <a:p>
            <a:pPr algn="l"/>
            <a:r>
              <a:rPr lang="it-IT" sz="1800" b="0" i="0" u="none" strike="noStrike" baseline="0" dirty="0">
                <a:latin typeface="Times-Roman"/>
              </a:rPr>
              <a:t>Come si può evincere dai grafici sottostanti il confronto con lo scenario che prevede l’attuale scadenza della concessione al 2035 non consente di garantire la sostenibilità della tariffa agli utenti finali con incrementi che nel 2022 e nel 2026 con il 12% di incremento annuale della tariffa superano il limite di crescita tariffario massimo consentito da ARERA per il quadrante di appartenenza della gestione Lario Reti Holding pari al 7,7%.</a:t>
            </a:r>
          </a:p>
          <a:p>
            <a:pPr algn="l"/>
            <a:endParaRPr lang="it-IT" sz="1200" b="1" i="1" u="none" strike="noStrike" baseline="0" dirty="0">
              <a:latin typeface="Times-BoldItalic"/>
            </a:endParaRPr>
          </a:p>
          <a:p>
            <a:pPr algn="l"/>
            <a:endParaRPr lang="it-IT" sz="1200" b="1" i="1" dirty="0">
              <a:latin typeface="Times-BoldItalic"/>
            </a:endParaRPr>
          </a:p>
          <a:p>
            <a:pPr algn="l"/>
            <a:endParaRPr lang="it-IT" sz="1200" b="1" i="1" u="none" strike="noStrike" baseline="0" dirty="0">
              <a:latin typeface="Times-BoldItalic"/>
            </a:endParaRPr>
          </a:p>
          <a:p>
            <a:pPr algn="l"/>
            <a:endParaRPr lang="it-IT" sz="1200" b="1" i="1" dirty="0">
              <a:latin typeface="Times-BoldItalic"/>
            </a:endParaRPr>
          </a:p>
          <a:p>
            <a:pPr algn="l"/>
            <a:endParaRPr lang="it-IT" sz="1200" b="1" i="1" u="none" strike="noStrike" baseline="0" dirty="0">
              <a:latin typeface="Times-BoldItalic"/>
            </a:endParaRPr>
          </a:p>
          <a:p>
            <a:pPr algn="l"/>
            <a:endParaRPr lang="it-IT" sz="1200" b="1" i="1" u="none" strike="noStrike" baseline="0" dirty="0">
              <a:latin typeface="Times-BoldItalic"/>
            </a:endParaRPr>
          </a:p>
          <a:p>
            <a:pPr algn="l"/>
            <a:endParaRPr lang="it-IT" sz="1200" b="1" i="1" dirty="0">
              <a:latin typeface="Times-BoldItalic"/>
            </a:endParaRPr>
          </a:p>
          <a:p>
            <a:pPr algn="l"/>
            <a:endParaRPr lang="it-IT" sz="1200" b="1" i="1" u="none" strike="noStrike" baseline="0" dirty="0">
              <a:latin typeface="Times-BoldItalic"/>
            </a:endParaRPr>
          </a:p>
          <a:p>
            <a:pPr algn="l"/>
            <a:endParaRPr lang="it-IT" sz="1200" b="1" i="1" u="none" strike="noStrike" baseline="0" dirty="0">
              <a:latin typeface="Times-BoldItalic"/>
            </a:endParaRPr>
          </a:p>
          <a:p>
            <a:pPr algn="l"/>
            <a:endParaRPr lang="it-IT" sz="1200" b="1" i="1" u="none" strike="noStrike" baseline="0" dirty="0">
              <a:latin typeface="Times-BoldItalic"/>
            </a:endParaRPr>
          </a:p>
          <a:p>
            <a:pPr algn="l"/>
            <a:r>
              <a:rPr lang="it-IT" sz="1800" b="0" i="0" u="none" strike="noStrike" baseline="0" dirty="0">
                <a:latin typeface="Times-Roman"/>
              </a:rPr>
              <a:t>Infine, occorre evidenziare che nello scenario al 2035 non si riesce a completare il rimborso del</a:t>
            </a:r>
          </a:p>
          <a:p>
            <a:pPr algn="l"/>
            <a:r>
              <a:rPr lang="it-IT" sz="1800" b="0" i="0" u="none" strike="noStrike" baseline="0" dirty="0">
                <a:latin typeface="Times-Roman"/>
              </a:rPr>
              <a:t>finanziamento strutturato di 100 mln di euro che avviene con un solo tiraggio nel 2023, considerato che al 2035 residua ancora un debito da corrispondere di </a:t>
            </a:r>
            <a:r>
              <a:rPr lang="it-IT" sz="1800" b="1" i="0" u="none" strike="noStrike" baseline="0" dirty="0">
                <a:latin typeface="Times-Bold"/>
              </a:rPr>
              <a:t>13 mln euro.</a:t>
            </a:r>
            <a:endParaRPr lang="it-IT" dirty="0"/>
          </a:p>
        </p:txBody>
      </p:sp>
      <p:pic>
        <p:nvPicPr>
          <p:cNvPr id="2" name="Immagine 1">
            <a:extLst>
              <a:ext uri="{FF2B5EF4-FFF2-40B4-BE49-F238E27FC236}">
                <a16:creationId xmlns:a16="http://schemas.microsoft.com/office/drawing/2014/main" id="{4AF27DB4-572E-B2CC-C427-A519700C5BED}"/>
              </a:ext>
            </a:extLst>
          </p:cNvPr>
          <p:cNvPicPr>
            <a:picLocks noChangeAspect="1"/>
          </p:cNvPicPr>
          <p:nvPr/>
        </p:nvPicPr>
        <p:blipFill>
          <a:blip r:embed="rId2"/>
          <a:stretch>
            <a:fillRect/>
          </a:stretch>
        </p:blipFill>
        <p:spPr>
          <a:xfrm>
            <a:off x="355066" y="3356992"/>
            <a:ext cx="4023709" cy="1560711"/>
          </a:xfrm>
          <a:prstGeom prst="rect">
            <a:avLst/>
          </a:prstGeom>
        </p:spPr>
      </p:pic>
      <p:pic>
        <p:nvPicPr>
          <p:cNvPr id="3" name="Immagine 2">
            <a:extLst>
              <a:ext uri="{FF2B5EF4-FFF2-40B4-BE49-F238E27FC236}">
                <a16:creationId xmlns:a16="http://schemas.microsoft.com/office/drawing/2014/main" id="{3D761C73-8053-AE6E-F219-279199626893}"/>
              </a:ext>
            </a:extLst>
          </p:cNvPr>
          <p:cNvPicPr>
            <a:picLocks noChangeAspect="1"/>
          </p:cNvPicPr>
          <p:nvPr/>
        </p:nvPicPr>
        <p:blipFill>
          <a:blip r:embed="rId3"/>
          <a:stretch>
            <a:fillRect/>
          </a:stretch>
        </p:blipFill>
        <p:spPr>
          <a:xfrm>
            <a:off x="4704260" y="3356992"/>
            <a:ext cx="4084674" cy="1585097"/>
          </a:xfrm>
          <a:prstGeom prst="rect">
            <a:avLst/>
          </a:prstGeom>
        </p:spPr>
      </p:pic>
    </p:spTree>
    <p:extLst>
      <p:ext uri="{BB962C8B-B14F-4D97-AF65-F5344CB8AC3E}">
        <p14:creationId xmlns:p14="http://schemas.microsoft.com/office/powerpoint/2010/main" val="314100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a:bodyPr>
          <a:lstStyle/>
          <a:p>
            <a:pPr algn="ctr"/>
            <a:r>
              <a:rPr lang="it-IT" sz="2400" cap="all" dirty="0">
                <a:solidFill>
                  <a:schemeClr val="bg2">
                    <a:lumMod val="25000"/>
                  </a:schemeClr>
                </a:solidFill>
              </a:rPr>
              <a:t>ITER Di </a:t>
            </a:r>
            <a:r>
              <a:rPr lang="it-IT" sz="2400" cap="all" dirty="0" err="1">
                <a:solidFill>
                  <a:schemeClr val="bg2">
                    <a:lumMod val="25000"/>
                  </a:schemeClr>
                </a:solidFill>
              </a:rPr>
              <a:t>APPROVAzione</a:t>
            </a:r>
            <a:br>
              <a:rPr lang="it-IT" sz="2400" cap="all" dirty="0">
                <a:solidFill>
                  <a:schemeClr val="bg2">
                    <a:lumMod val="25000"/>
                  </a:schemeClr>
                </a:solidFill>
              </a:rPr>
            </a:br>
            <a:r>
              <a:rPr lang="it-IT" sz="2400" cap="all" dirty="0">
                <a:solidFill>
                  <a:schemeClr val="bg2">
                    <a:lumMod val="25000"/>
                  </a:schemeClr>
                </a:solidFill>
              </a:rPr>
              <a:t>del NUOVO SCHEMA REGOLATORIO </a:t>
            </a:r>
            <a:r>
              <a:rPr lang="it-IT" sz="2400" cap="all" dirty="0" err="1">
                <a:solidFill>
                  <a:schemeClr val="bg2">
                    <a:lumMod val="25000"/>
                  </a:schemeClr>
                </a:solidFill>
              </a:rPr>
              <a:t>propostO</a:t>
            </a:r>
            <a:endParaRPr lang="it-IT" sz="2400" cap="all" dirty="0">
              <a:solidFill>
                <a:schemeClr val="bg2">
                  <a:lumMod val="25000"/>
                </a:schemeClr>
              </a:solidFill>
            </a:endParaRPr>
          </a:p>
        </p:txBody>
      </p:sp>
      <p:sp>
        <p:nvSpPr>
          <p:cNvPr id="9" name="CasellaDiTesto 8">
            <a:extLst>
              <a:ext uri="{FF2B5EF4-FFF2-40B4-BE49-F238E27FC236}">
                <a16:creationId xmlns:a16="http://schemas.microsoft.com/office/drawing/2014/main" id="{818462DC-9CE8-B99E-954F-8D1D92ADA9F6}"/>
              </a:ext>
            </a:extLst>
          </p:cNvPr>
          <p:cNvSpPr txBox="1"/>
          <p:nvPr/>
        </p:nvSpPr>
        <p:spPr>
          <a:xfrm>
            <a:off x="107504" y="1628800"/>
            <a:ext cx="8928992" cy="646331"/>
          </a:xfrm>
          <a:prstGeom prst="rect">
            <a:avLst/>
          </a:prstGeom>
          <a:noFill/>
        </p:spPr>
        <p:txBody>
          <a:bodyPr wrap="square">
            <a:spAutoFit/>
          </a:bodyPr>
          <a:lstStyle/>
          <a:p>
            <a:r>
              <a:rPr lang="it-IT" dirty="0"/>
              <a:t>Preliminarmente all’aggiornamento della predisposizione tariffaria si rende dunque necessario estendere la durata dell’affidamento.</a:t>
            </a:r>
          </a:p>
        </p:txBody>
      </p:sp>
      <p:sp>
        <p:nvSpPr>
          <p:cNvPr id="3" name="CasellaDiTesto 2">
            <a:extLst>
              <a:ext uri="{FF2B5EF4-FFF2-40B4-BE49-F238E27FC236}">
                <a16:creationId xmlns:a16="http://schemas.microsoft.com/office/drawing/2014/main" id="{B5369699-2066-F51B-CFE5-47A76499BE1F}"/>
              </a:ext>
            </a:extLst>
          </p:cNvPr>
          <p:cNvSpPr txBox="1"/>
          <p:nvPr/>
        </p:nvSpPr>
        <p:spPr>
          <a:xfrm>
            <a:off x="98811" y="2486293"/>
            <a:ext cx="8928992" cy="923330"/>
          </a:xfrm>
          <a:prstGeom prst="rect">
            <a:avLst/>
          </a:prstGeom>
          <a:noFill/>
        </p:spPr>
        <p:txBody>
          <a:bodyPr wrap="square">
            <a:spAutoFit/>
          </a:bodyPr>
          <a:lstStyle/>
          <a:p>
            <a:r>
              <a:rPr lang="it-IT" dirty="0"/>
              <a:t>Ai sensi dell’art. 149bis del d.lgs. n. 152/2006, l’Ente di governo dell’ambito provvede all’affidamento del servizio nel rispetto del piano d’ambito di cui all’art. 149.</a:t>
            </a:r>
          </a:p>
        </p:txBody>
      </p:sp>
      <p:sp>
        <p:nvSpPr>
          <p:cNvPr id="5" name="CasellaDiTesto 4">
            <a:extLst>
              <a:ext uri="{FF2B5EF4-FFF2-40B4-BE49-F238E27FC236}">
                <a16:creationId xmlns:a16="http://schemas.microsoft.com/office/drawing/2014/main" id="{3D336D07-9B64-CB7B-0D38-094371493235}"/>
              </a:ext>
            </a:extLst>
          </p:cNvPr>
          <p:cNvSpPr txBox="1"/>
          <p:nvPr/>
        </p:nvSpPr>
        <p:spPr>
          <a:xfrm>
            <a:off x="107504" y="3620785"/>
            <a:ext cx="8928992" cy="646331"/>
          </a:xfrm>
          <a:prstGeom prst="rect">
            <a:avLst/>
          </a:prstGeom>
          <a:noFill/>
        </p:spPr>
        <p:txBody>
          <a:bodyPr wrap="square">
            <a:spAutoFit/>
          </a:bodyPr>
          <a:lstStyle/>
          <a:p>
            <a:r>
              <a:rPr lang="it-IT" dirty="0"/>
              <a:t>Preliminarmente all’estensione della durata dell’affidamento si rende necessario aggiornare il piano d’ambito.</a:t>
            </a:r>
          </a:p>
        </p:txBody>
      </p:sp>
    </p:spTree>
    <p:extLst>
      <p:ext uri="{BB962C8B-B14F-4D97-AF65-F5344CB8AC3E}">
        <p14:creationId xmlns:p14="http://schemas.microsoft.com/office/powerpoint/2010/main" val="149232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fontScale="90000"/>
          </a:bodyPr>
          <a:lstStyle/>
          <a:p>
            <a:pPr algn="ctr"/>
            <a:r>
              <a:rPr lang="it-IT" sz="2400" cap="all" dirty="0">
                <a:solidFill>
                  <a:schemeClr val="bg2">
                    <a:lumMod val="25000"/>
                  </a:schemeClr>
                </a:solidFill>
              </a:rPr>
              <a:t>richiesta di parere sulle deliberazioni del Consiglio di amministrazione dell’Ufficio d’ambito</a:t>
            </a:r>
          </a:p>
        </p:txBody>
      </p:sp>
      <p:sp>
        <p:nvSpPr>
          <p:cNvPr id="9" name="CasellaDiTesto 8">
            <a:extLst>
              <a:ext uri="{FF2B5EF4-FFF2-40B4-BE49-F238E27FC236}">
                <a16:creationId xmlns:a16="http://schemas.microsoft.com/office/drawing/2014/main" id="{818462DC-9CE8-B99E-954F-8D1D92ADA9F6}"/>
              </a:ext>
            </a:extLst>
          </p:cNvPr>
          <p:cNvSpPr txBox="1"/>
          <p:nvPr/>
        </p:nvSpPr>
        <p:spPr>
          <a:xfrm>
            <a:off x="107504" y="1628800"/>
            <a:ext cx="8928992" cy="646331"/>
          </a:xfrm>
          <a:prstGeom prst="rect">
            <a:avLst/>
          </a:prstGeom>
          <a:noFill/>
        </p:spPr>
        <p:txBody>
          <a:bodyPr wrap="square">
            <a:spAutoFit/>
          </a:bodyPr>
          <a:lstStyle/>
          <a:p>
            <a:r>
              <a:rPr lang="it-IT" dirty="0"/>
              <a:t>N. 31/22 avente ad oggetto “adozione della proposta di aggiornamento del piano d’ambito nell’ipotesi di estensione dell’affidamento al 2045”;</a:t>
            </a:r>
          </a:p>
        </p:txBody>
      </p:sp>
      <p:sp>
        <p:nvSpPr>
          <p:cNvPr id="3" name="CasellaDiTesto 2">
            <a:extLst>
              <a:ext uri="{FF2B5EF4-FFF2-40B4-BE49-F238E27FC236}">
                <a16:creationId xmlns:a16="http://schemas.microsoft.com/office/drawing/2014/main" id="{B5369699-2066-F51B-CFE5-47A76499BE1F}"/>
              </a:ext>
            </a:extLst>
          </p:cNvPr>
          <p:cNvSpPr txBox="1"/>
          <p:nvPr/>
        </p:nvSpPr>
        <p:spPr>
          <a:xfrm>
            <a:off x="98811" y="2486293"/>
            <a:ext cx="8928992" cy="923330"/>
          </a:xfrm>
          <a:prstGeom prst="rect">
            <a:avLst/>
          </a:prstGeom>
          <a:noFill/>
        </p:spPr>
        <p:txBody>
          <a:bodyPr wrap="square">
            <a:spAutoFit/>
          </a:bodyPr>
          <a:lstStyle/>
          <a:p>
            <a:r>
              <a:rPr lang="it-IT" dirty="0"/>
              <a:t>N. 32/22 avente ad oggetto “estensione del termine di affidamento del servizio idrico integrato a Lario Reti Holding ai sensi della delibera ARERA 656/2015/R/</a:t>
            </a:r>
            <a:r>
              <a:rPr lang="it-IT" dirty="0" err="1"/>
              <a:t>idr</a:t>
            </a:r>
            <a:r>
              <a:rPr lang="it-IT" dirty="0"/>
              <a:t>”.</a:t>
            </a:r>
          </a:p>
        </p:txBody>
      </p:sp>
      <p:sp>
        <p:nvSpPr>
          <p:cNvPr id="5" name="CasellaDiTesto 4">
            <a:extLst>
              <a:ext uri="{FF2B5EF4-FFF2-40B4-BE49-F238E27FC236}">
                <a16:creationId xmlns:a16="http://schemas.microsoft.com/office/drawing/2014/main" id="{3D336D07-9B64-CB7B-0D38-094371493235}"/>
              </a:ext>
            </a:extLst>
          </p:cNvPr>
          <p:cNvSpPr txBox="1"/>
          <p:nvPr/>
        </p:nvSpPr>
        <p:spPr>
          <a:xfrm>
            <a:off x="107504" y="3620785"/>
            <a:ext cx="8928992" cy="646331"/>
          </a:xfrm>
          <a:prstGeom prst="rect">
            <a:avLst/>
          </a:prstGeom>
          <a:noFill/>
        </p:spPr>
        <p:txBody>
          <a:bodyPr wrap="square">
            <a:spAutoFit/>
          </a:bodyPr>
          <a:lstStyle/>
          <a:p>
            <a:r>
              <a:rPr lang="it-IT" dirty="0"/>
              <a:t>N. 33/22 avente ad oggetto “aggiornamento biennale tariffa 2022-2023 (Deliberazione 639/2021/R/</a:t>
            </a:r>
            <a:r>
              <a:rPr lang="it-IT" dirty="0" err="1"/>
              <a:t>idr</a:t>
            </a:r>
            <a:r>
              <a:rPr lang="it-IT" dirty="0"/>
              <a:t>)”.</a:t>
            </a:r>
          </a:p>
        </p:txBody>
      </p:sp>
    </p:spTree>
    <p:extLst>
      <p:ext uri="{BB962C8B-B14F-4D97-AF65-F5344CB8AC3E}">
        <p14:creationId xmlns:p14="http://schemas.microsoft.com/office/powerpoint/2010/main" val="3968665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fontScale="90000"/>
          </a:bodyPr>
          <a:lstStyle/>
          <a:p>
            <a:pPr algn="ctr"/>
            <a:r>
              <a:rPr lang="it-IT" sz="2400" cap="all" dirty="0" err="1">
                <a:solidFill>
                  <a:schemeClr val="bg2">
                    <a:lumMod val="25000"/>
                  </a:schemeClr>
                </a:solidFill>
              </a:rPr>
              <a:t>novita`intervenute</a:t>
            </a:r>
            <a:r>
              <a:rPr lang="it-IT" sz="2400" cap="all" dirty="0">
                <a:solidFill>
                  <a:schemeClr val="bg2">
                    <a:lumMod val="25000"/>
                  </a:schemeClr>
                </a:solidFill>
              </a:rPr>
              <a:t> successivamente</a:t>
            </a:r>
            <a:br>
              <a:rPr lang="it-IT" sz="2400" cap="all" dirty="0">
                <a:solidFill>
                  <a:schemeClr val="bg2">
                    <a:lumMod val="25000"/>
                  </a:schemeClr>
                </a:solidFill>
              </a:rPr>
            </a:br>
            <a:r>
              <a:rPr lang="it-IT" sz="2400" cap="all" dirty="0">
                <a:solidFill>
                  <a:schemeClr val="bg2">
                    <a:lumMod val="25000"/>
                  </a:schemeClr>
                </a:solidFill>
              </a:rPr>
              <a:t>alle deliberazioni del cda dell’Ufficio d’ambito</a:t>
            </a:r>
          </a:p>
        </p:txBody>
      </p:sp>
      <p:graphicFrame>
        <p:nvGraphicFramePr>
          <p:cNvPr id="4" name="Tabella 3">
            <a:extLst>
              <a:ext uri="{FF2B5EF4-FFF2-40B4-BE49-F238E27FC236}">
                <a16:creationId xmlns:a16="http://schemas.microsoft.com/office/drawing/2014/main" id="{82064415-C0E0-CB7B-5D21-9ED8954A6108}"/>
              </a:ext>
            </a:extLst>
          </p:cNvPr>
          <p:cNvGraphicFramePr>
            <a:graphicFrameLocks noGrp="1"/>
          </p:cNvGraphicFramePr>
          <p:nvPr>
            <p:extLst>
              <p:ext uri="{D42A27DB-BD31-4B8C-83A1-F6EECF244321}">
                <p14:modId xmlns:p14="http://schemas.microsoft.com/office/powerpoint/2010/main" val="2612192680"/>
              </p:ext>
            </p:extLst>
          </p:nvPr>
        </p:nvGraphicFramePr>
        <p:xfrm>
          <a:off x="457200" y="1417638"/>
          <a:ext cx="8229600" cy="4096111"/>
        </p:xfrm>
        <a:graphic>
          <a:graphicData uri="http://schemas.openxmlformats.org/drawingml/2006/table">
            <a:tbl>
              <a:tblPr firstRow="1" firstCol="1" bandRow="1">
                <a:tableStyleId>{5C22544A-7EE6-4342-B048-85BDC9FD1C3A}</a:tableStyleId>
              </a:tblPr>
              <a:tblGrid>
                <a:gridCol w="730424">
                  <a:extLst>
                    <a:ext uri="{9D8B030D-6E8A-4147-A177-3AD203B41FA5}">
                      <a16:colId xmlns:a16="http://schemas.microsoft.com/office/drawing/2014/main" val="3732111719"/>
                    </a:ext>
                  </a:extLst>
                </a:gridCol>
                <a:gridCol w="1008112">
                  <a:extLst>
                    <a:ext uri="{9D8B030D-6E8A-4147-A177-3AD203B41FA5}">
                      <a16:colId xmlns:a16="http://schemas.microsoft.com/office/drawing/2014/main" val="1175944785"/>
                    </a:ext>
                  </a:extLst>
                </a:gridCol>
                <a:gridCol w="360040">
                  <a:extLst>
                    <a:ext uri="{9D8B030D-6E8A-4147-A177-3AD203B41FA5}">
                      <a16:colId xmlns:a16="http://schemas.microsoft.com/office/drawing/2014/main" val="972194419"/>
                    </a:ext>
                  </a:extLst>
                </a:gridCol>
                <a:gridCol w="3387824">
                  <a:extLst>
                    <a:ext uri="{9D8B030D-6E8A-4147-A177-3AD203B41FA5}">
                      <a16:colId xmlns:a16="http://schemas.microsoft.com/office/drawing/2014/main" val="4284590871"/>
                    </a:ext>
                  </a:extLst>
                </a:gridCol>
                <a:gridCol w="1868760">
                  <a:extLst>
                    <a:ext uri="{9D8B030D-6E8A-4147-A177-3AD203B41FA5}">
                      <a16:colId xmlns:a16="http://schemas.microsoft.com/office/drawing/2014/main" val="29167478"/>
                    </a:ext>
                  </a:extLst>
                </a:gridCol>
                <a:gridCol w="874440">
                  <a:extLst>
                    <a:ext uri="{9D8B030D-6E8A-4147-A177-3AD203B41FA5}">
                      <a16:colId xmlns:a16="http://schemas.microsoft.com/office/drawing/2014/main" val="3341768978"/>
                    </a:ext>
                  </a:extLst>
                </a:gridCol>
              </a:tblGrid>
              <a:tr h="95241">
                <a:tc>
                  <a:txBody>
                    <a:bodyPr/>
                    <a:lstStyle/>
                    <a:p>
                      <a:pPr>
                        <a:lnSpc>
                          <a:spcPct val="107000"/>
                        </a:lnSpc>
                        <a:spcAft>
                          <a:spcPts val="800"/>
                        </a:spcAft>
                      </a:pPr>
                      <a:r>
                        <a:rPr lang="it-IT" sz="800">
                          <a:effectLst/>
                        </a:rPr>
                        <a:t>Data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Atto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Ente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Fondo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Intervento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Finanziamento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extLst>
                  <a:ext uri="{0D108BD9-81ED-4DB2-BD59-A6C34878D82A}">
                    <a16:rowId xmlns:a16="http://schemas.microsoft.com/office/drawing/2014/main" val="4013230537"/>
                  </a:ext>
                </a:extLst>
              </a:tr>
              <a:tr h="1437541">
                <a:tc>
                  <a:txBody>
                    <a:bodyPr/>
                    <a:lstStyle/>
                    <a:p>
                      <a:pPr>
                        <a:lnSpc>
                          <a:spcPct val="107000"/>
                        </a:lnSpc>
                        <a:spcAft>
                          <a:spcPts val="800"/>
                        </a:spcAft>
                      </a:pPr>
                      <a:r>
                        <a:rPr lang="it-IT" sz="800">
                          <a:effectLst/>
                        </a:rPr>
                        <a:t>22-08-2022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OCDPC 906/2022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RL</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Primi interventi urgenti di protezione civile finalizzati a contrastare la situazione di deficit idrico in atto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dirty="0">
                          <a:effectLst/>
                        </a:rPr>
                        <a:t>Opere necessarie per l'interconnessione delle reti di acquedotto dei comuni di Bosisio P. e Cesana B.za, con ottimizzazione dell'</a:t>
                      </a:r>
                      <a:r>
                        <a:rPr lang="it-IT" sz="800" dirty="0" err="1">
                          <a:effectLst/>
                        </a:rPr>
                        <a:t>utlilizzo</a:t>
                      </a:r>
                      <a:r>
                        <a:rPr lang="it-IT" sz="800" dirty="0">
                          <a:effectLst/>
                        </a:rPr>
                        <a:t> della risorsa idrica dei pozzi di Bosisio</a:t>
                      </a:r>
                    </a:p>
                    <a:p>
                      <a:pPr>
                        <a:lnSpc>
                          <a:spcPct val="107000"/>
                        </a:lnSpc>
                        <a:spcAft>
                          <a:spcPts val="800"/>
                        </a:spcAft>
                      </a:pPr>
                      <a:r>
                        <a:rPr lang="it-IT" sz="800" dirty="0">
                          <a:effectLst/>
                        </a:rPr>
                        <a:t>Opere necessarie per ottimizzazione rete idrica comune di Bosisio Parini</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gn="r">
                        <a:lnSpc>
                          <a:spcPct val="107000"/>
                        </a:lnSpc>
                        <a:spcAft>
                          <a:spcPts val="800"/>
                        </a:spcAft>
                      </a:pPr>
                      <a:r>
                        <a:rPr lang="it-IT" sz="800" dirty="0">
                          <a:effectLst/>
                        </a:rPr>
                        <a:t>70.000,00</a:t>
                      </a:r>
                    </a:p>
                    <a:p>
                      <a:pPr algn="r">
                        <a:lnSpc>
                          <a:spcPct val="107000"/>
                        </a:lnSpc>
                        <a:spcAft>
                          <a:spcPts val="800"/>
                        </a:spcAft>
                      </a:pPr>
                      <a:r>
                        <a:rPr lang="it-IT" sz="800" dirty="0">
                          <a:effectLst/>
                        </a:rPr>
                        <a:t> </a:t>
                      </a:r>
                    </a:p>
                    <a:p>
                      <a:pPr algn="r">
                        <a:lnSpc>
                          <a:spcPct val="107000"/>
                        </a:lnSpc>
                        <a:spcAft>
                          <a:spcPts val="800"/>
                        </a:spcAft>
                      </a:pPr>
                      <a:endParaRPr lang="it-IT" sz="800" dirty="0">
                        <a:effectLst/>
                      </a:endParaRPr>
                    </a:p>
                    <a:p>
                      <a:pPr algn="r">
                        <a:lnSpc>
                          <a:spcPct val="107000"/>
                        </a:lnSpc>
                        <a:spcAft>
                          <a:spcPts val="800"/>
                        </a:spcAft>
                      </a:pPr>
                      <a:r>
                        <a:rPr lang="it-IT" sz="800" dirty="0">
                          <a:effectLst/>
                        </a:rPr>
                        <a:t> </a:t>
                      </a:r>
                    </a:p>
                    <a:p>
                      <a:pPr algn="r">
                        <a:lnSpc>
                          <a:spcPct val="107000"/>
                        </a:lnSpc>
                        <a:spcAft>
                          <a:spcPts val="800"/>
                        </a:spcAft>
                      </a:pPr>
                      <a:r>
                        <a:rPr lang="it-IT" sz="800" dirty="0">
                          <a:effectLst/>
                        </a:rPr>
                        <a:t>170.000,00</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extLst>
                  <a:ext uri="{0D108BD9-81ED-4DB2-BD59-A6C34878D82A}">
                    <a16:rowId xmlns:a16="http://schemas.microsoft.com/office/drawing/2014/main" val="2639389344"/>
                  </a:ext>
                </a:extLst>
              </a:tr>
              <a:tr h="1042382">
                <a:tc>
                  <a:txBody>
                    <a:bodyPr/>
                    <a:lstStyle/>
                    <a:p>
                      <a:pPr>
                        <a:lnSpc>
                          <a:spcPct val="107000"/>
                        </a:lnSpc>
                        <a:spcAft>
                          <a:spcPts val="800"/>
                        </a:spcAft>
                      </a:pPr>
                      <a:r>
                        <a:rPr lang="it-IT" sz="800">
                          <a:effectLst/>
                        </a:rPr>
                        <a:t>24-08-2022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Decreto 594</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Mims</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PNRR M2C4 - I4.2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Progetto per la “Riduzione delle perdite nelle reti di distribuzione dell’acqua, compresa la digitalizzazione e il monitoraggio delle reti” in Provincia di Lecco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gn="r">
                        <a:lnSpc>
                          <a:spcPct val="107000"/>
                        </a:lnSpc>
                        <a:spcAft>
                          <a:spcPts val="800"/>
                        </a:spcAft>
                      </a:pPr>
                      <a:r>
                        <a:rPr lang="it-IT" sz="800">
                          <a:effectLst/>
                        </a:rPr>
                        <a:t>17.807.310,00</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extLst>
                  <a:ext uri="{0D108BD9-81ED-4DB2-BD59-A6C34878D82A}">
                    <a16:rowId xmlns:a16="http://schemas.microsoft.com/office/drawing/2014/main" val="129150473"/>
                  </a:ext>
                </a:extLst>
              </a:tr>
              <a:tr h="1485759">
                <a:tc>
                  <a:txBody>
                    <a:bodyPr/>
                    <a:lstStyle/>
                    <a:p>
                      <a:pPr>
                        <a:lnSpc>
                          <a:spcPct val="107000"/>
                        </a:lnSpc>
                        <a:spcAft>
                          <a:spcPts val="800"/>
                        </a:spcAft>
                      </a:pPr>
                      <a:r>
                        <a:rPr lang="it-IT" sz="800">
                          <a:effectLst/>
                        </a:rPr>
                        <a:t>12-09-2022</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dirty="0">
                          <a:effectLst/>
                        </a:rPr>
                        <a:t> </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a:effectLst/>
                        </a:rPr>
                        <a:t>MiTE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dirty="0">
                          <a:effectLst/>
                        </a:rPr>
                        <a:t>Fondo destinato ad interventi di ripristino delle opere di collettamento o depurazione delle acque, nonché di impianti di monitoraggio delle acque, in casi di urgenza correlati ad eventi calamitosi, ex art. 1, comma 513, della Legge 20 dicembre 2021, n. 234 “Bilancio di previsione dello Stato per l’anno finanziario 2022 e bilancio pluriennale per il triennio 2022-2024”</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nSpc>
                          <a:spcPct val="107000"/>
                        </a:lnSpc>
                        <a:spcAft>
                          <a:spcPts val="800"/>
                        </a:spcAft>
                      </a:pPr>
                      <a:r>
                        <a:rPr lang="it-IT" sz="800" dirty="0">
                          <a:effectLst/>
                        </a:rPr>
                        <a:t>Deviazione collettore comunale fognatura Margno-Casargo</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tc>
                  <a:txBody>
                    <a:bodyPr/>
                    <a:lstStyle/>
                    <a:p>
                      <a:pPr algn="r">
                        <a:lnSpc>
                          <a:spcPct val="107000"/>
                        </a:lnSpc>
                        <a:spcAft>
                          <a:spcPts val="800"/>
                        </a:spcAft>
                      </a:pPr>
                      <a:r>
                        <a:rPr lang="it-IT" sz="800" dirty="0">
                          <a:effectLst/>
                        </a:rPr>
                        <a:t>1.131.875,13</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8980" marR="38980" marT="0" marB="0"/>
                </a:tc>
                <a:extLst>
                  <a:ext uri="{0D108BD9-81ED-4DB2-BD59-A6C34878D82A}">
                    <a16:rowId xmlns:a16="http://schemas.microsoft.com/office/drawing/2014/main" val="2883190655"/>
                  </a:ext>
                </a:extLst>
              </a:tr>
            </a:tbl>
          </a:graphicData>
        </a:graphic>
      </p:graphicFrame>
    </p:spTree>
    <p:extLst>
      <p:ext uri="{BB962C8B-B14F-4D97-AF65-F5344CB8AC3E}">
        <p14:creationId xmlns:p14="http://schemas.microsoft.com/office/powerpoint/2010/main" val="288973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1700808"/>
            <a:ext cx="7772400" cy="936104"/>
          </a:xfrm>
          <a:ln w="73025" cmpd="thickThin">
            <a:noFill/>
          </a:ln>
        </p:spPr>
        <p:txBody>
          <a:bodyPr>
            <a:normAutofit/>
          </a:bodyPr>
          <a:lstStyle/>
          <a:p>
            <a:pPr algn="ctr"/>
            <a:r>
              <a:rPr lang="it-IT" sz="3600" dirty="0">
                <a:solidFill>
                  <a:schemeClr val="accent1"/>
                </a:solidFill>
              </a:rPr>
              <a:t>Grazie per l’attenzione</a:t>
            </a:r>
          </a:p>
        </p:txBody>
      </p:sp>
      <p:pic>
        <p:nvPicPr>
          <p:cNvPr id="1026" name="Picture 2" descr="logo3"/>
          <p:cNvPicPr>
            <a:picLocks noChangeAspect="1" noChangeArrowheads="1"/>
          </p:cNvPicPr>
          <p:nvPr/>
        </p:nvPicPr>
        <p:blipFill>
          <a:blip r:embed="rId3" cstate="print"/>
          <a:srcRect l="27010" t="76237" r="65117" b="12622"/>
          <a:stretch>
            <a:fillRect/>
          </a:stretch>
        </p:blipFill>
        <p:spPr bwMode="auto">
          <a:xfrm>
            <a:off x="683568" y="476672"/>
            <a:ext cx="900112" cy="898525"/>
          </a:xfrm>
          <a:prstGeom prst="rect">
            <a:avLst/>
          </a:prstGeom>
          <a:noFill/>
          <a:ln w="9525">
            <a:noFill/>
            <a:miter lim="800000"/>
            <a:headEnd/>
            <a:tailEnd/>
          </a:ln>
        </p:spPr>
      </p:pic>
      <p:sp>
        <p:nvSpPr>
          <p:cNvPr id="6" name="CasellaDiTesto 5"/>
          <p:cNvSpPr txBox="1"/>
          <p:nvPr/>
        </p:nvSpPr>
        <p:spPr>
          <a:xfrm>
            <a:off x="1268016" y="6101680"/>
            <a:ext cx="70567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Lucida Sans Unicode"/>
                <a:ea typeface="+mn-ea"/>
                <a:cs typeface="+mn-cs"/>
              </a:rPr>
              <a:t>Conferenza dei Comuni – seduta del 4 ottobre 2022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1"/>
          <p:cNvSpPr txBox="1">
            <a:spLocks/>
          </p:cNvSpPr>
          <p:nvPr/>
        </p:nvSpPr>
        <p:spPr>
          <a:xfrm>
            <a:off x="4716016" y="1353964"/>
            <a:ext cx="4104456" cy="460851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olo 2">
            <a:extLst>
              <a:ext uri="{FF2B5EF4-FFF2-40B4-BE49-F238E27FC236}">
                <a16:creationId xmlns:a16="http://schemas.microsoft.com/office/drawing/2014/main" id="{89770363-DD96-4693-B612-F88BD40FC6C0}"/>
              </a:ext>
            </a:extLst>
          </p:cNvPr>
          <p:cNvSpPr>
            <a:spLocks noGrp="1"/>
          </p:cNvSpPr>
          <p:nvPr>
            <p:ph type="title"/>
          </p:nvPr>
        </p:nvSpPr>
        <p:spPr>
          <a:xfrm>
            <a:off x="457200" y="188640"/>
            <a:ext cx="8229600" cy="490066"/>
          </a:xfrm>
        </p:spPr>
        <p:txBody>
          <a:bodyPr>
            <a:normAutofit/>
          </a:bodyPr>
          <a:lstStyle/>
          <a:p>
            <a:pPr algn="ctr"/>
            <a:r>
              <a:rPr lang="it-IT" sz="2400" dirty="0">
                <a:solidFill>
                  <a:schemeClr val="bg2">
                    <a:lumMod val="25000"/>
                  </a:schemeClr>
                </a:solidFill>
              </a:rPr>
              <a:t>PROGRAMMA DEGLI INTERVENTI - ACQUEDOTTO</a:t>
            </a:r>
            <a:endParaRPr lang="it-IT" sz="2400" dirty="0"/>
          </a:p>
        </p:txBody>
      </p:sp>
      <p:graphicFrame>
        <p:nvGraphicFramePr>
          <p:cNvPr id="2" name="Tabella 1">
            <a:extLst>
              <a:ext uri="{FF2B5EF4-FFF2-40B4-BE49-F238E27FC236}">
                <a16:creationId xmlns:a16="http://schemas.microsoft.com/office/drawing/2014/main" id="{89D5FBAF-9BF1-1009-10AB-5A869E58226B}"/>
              </a:ext>
            </a:extLst>
          </p:cNvPr>
          <p:cNvGraphicFramePr>
            <a:graphicFrameLocks noGrp="1"/>
          </p:cNvGraphicFramePr>
          <p:nvPr/>
        </p:nvGraphicFramePr>
        <p:xfrm>
          <a:off x="107504" y="764704"/>
          <a:ext cx="8820992" cy="4299255"/>
        </p:xfrm>
        <a:graphic>
          <a:graphicData uri="http://schemas.openxmlformats.org/drawingml/2006/table">
            <a:tbl>
              <a:tblPr/>
              <a:tblGrid>
                <a:gridCol w="4845628">
                  <a:extLst>
                    <a:ext uri="{9D8B030D-6E8A-4147-A177-3AD203B41FA5}">
                      <a16:colId xmlns:a16="http://schemas.microsoft.com/office/drawing/2014/main" val="2875529990"/>
                    </a:ext>
                  </a:extLst>
                </a:gridCol>
                <a:gridCol w="1636096">
                  <a:extLst>
                    <a:ext uri="{9D8B030D-6E8A-4147-A177-3AD203B41FA5}">
                      <a16:colId xmlns:a16="http://schemas.microsoft.com/office/drawing/2014/main" val="1768843341"/>
                    </a:ext>
                  </a:extLst>
                </a:gridCol>
                <a:gridCol w="563931">
                  <a:extLst>
                    <a:ext uri="{9D8B030D-6E8A-4147-A177-3AD203B41FA5}">
                      <a16:colId xmlns:a16="http://schemas.microsoft.com/office/drawing/2014/main" val="1268720679"/>
                    </a:ext>
                  </a:extLst>
                </a:gridCol>
                <a:gridCol w="563931">
                  <a:extLst>
                    <a:ext uri="{9D8B030D-6E8A-4147-A177-3AD203B41FA5}">
                      <a16:colId xmlns:a16="http://schemas.microsoft.com/office/drawing/2014/main" val="3170763243"/>
                    </a:ext>
                  </a:extLst>
                </a:gridCol>
                <a:gridCol w="605703">
                  <a:extLst>
                    <a:ext uri="{9D8B030D-6E8A-4147-A177-3AD203B41FA5}">
                      <a16:colId xmlns:a16="http://schemas.microsoft.com/office/drawing/2014/main" val="1947076178"/>
                    </a:ext>
                  </a:extLst>
                </a:gridCol>
                <a:gridCol w="605703">
                  <a:extLst>
                    <a:ext uri="{9D8B030D-6E8A-4147-A177-3AD203B41FA5}">
                      <a16:colId xmlns:a16="http://schemas.microsoft.com/office/drawing/2014/main" val="2121832806"/>
                    </a:ext>
                  </a:extLst>
                </a:gridCol>
              </a:tblGrid>
              <a:tr h="347126">
                <a:tc>
                  <a:txBody>
                    <a:bodyPr/>
                    <a:lstStyle/>
                    <a:p>
                      <a:pPr algn="l" fontAlgn="ctr"/>
                      <a:r>
                        <a:rPr lang="it-IT" sz="600" b="1" i="0" u="none" strike="noStrike">
                          <a:solidFill>
                            <a:srgbClr val="FFFFFF"/>
                          </a:solidFill>
                          <a:effectLst/>
                          <a:latin typeface="RotisSansSerif"/>
                        </a:rPr>
                        <a:t> Titolo Intervento pianificato </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ctr"/>
                      <a:r>
                        <a:rPr lang="it-IT" sz="600" b="1" i="0" u="none" strike="noStrike">
                          <a:solidFill>
                            <a:srgbClr val="FFFFFF"/>
                          </a:solidFill>
                          <a:effectLst/>
                          <a:latin typeface="RotisSansSerif"/>
                        </a:rPr>
                        <a:t>Località interessata/e intervento</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it-IT" sz="600" b="1" i="0" u="none" strike="noStrike">
                          <a:solidFill>
                            <a:srgbClr val="FFFFFF"/>
                          </a:solidFill>
                          <a:effectLst/>
                          <a:latin typeface="RotisSansSerif"/>
                        </a:rPr>
                        <a:t>2022</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it-IT" sz="600" b="1" i="0" u="none" strike="noStrike">
                          <a:solidFill>
                            <a:srgbClr val="FFFFFF"/>
                          </a:solidFill>
                          <a:effectLst/>
                          <a:latin typeface="RotisSansSerif"/>
                        </a:rPr>
                        <a:t>2023</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it-IT" sz="600" b="1" i="0" u="none" strike="noStrike">
                          <a:solidFill>
                            <a:srgbClr val="FFFFFF"/>
                          </a:solidFill>
                          <a:effectLst/>
                          <a:latin typeface="RotisSansSerif"/>
                        </a:rPr>
                        <a:t>2024</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it-IT" sz="600" b="1" i="0" u="none" strike="noStrike">
                          <a:solidFill>
                            <a:srgbClr val="FFFFFF"/>
                          </a:solidFill>
                          <a:effectLst/>
                          <a:latin typeface="RotisSansSerif"/>
                        </a:rPr>
                        <a:t>2025</a:t>
                      </a:r>
                    </a:p>
                  </a:txBody>
                  <a:tcPr marL="4872" marR="4872" marT="4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06379514"/>
                  </a:ext>
                </a:extLst>
              </a:tr>
              <a:tr h="173563">
                <a:tc>
                  <a:txBody>
                    <a:bodyPr/>
                    <a:lstStyle/>
                    <a:p>
                      <a:pPr algn="l" fontAlgn="b"/>
                      <a:r>
                        <a:rPr lang="it-IT" sz="600" b="1" i="0" u="none" strike="noStrike">
                          <a:solidFill>
                            <a:srgbClr val="FFFFFF"/>
                          </a:solidFill>
                          <a:effectLst/>
                          <a:latin typeface="RotisSansSerif"/>
                        </a:rPr>
                        <a:t> Piano di ricerca e riduzione delle perdite e di verifica della pressione in rete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5.260.000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5.430.000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6.058.750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6.380.000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2893326232"/>
                  </a:ext>
                </a:extLst>
              </a:tr>
              <a:tr h="171572">
                <a:tc>
                  <a:txBody>
                    <a:bodyPr/>
                    <a:lstStyle/>
                    <a:p>
                      <a:pPr algn="l" fontAlgn="b"/>
                      <a:r>
                        <a:rPr lang="it-IT" sz="600" b="0" i="0" u="none" strike="noStrike">
                          <a:solidFill>
                            <a:srgbClr val="000000"/>
                          </a:solidFill>
                          <a:effectLst/>
                          <a:latin typeface="RotisSansSerif"/>
                        </a:rPr>
                        <a:t>Monitoraggio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921004"/>
                  </a:ext>
                </a:extLst>
              </a:tr>
              <a:tr h="171572">
                <a:tc>
                  <a:txBody>
                    <a:bodyPr/>
                    <a:lstStyle/>
                    <a:p>
                      <a:pPr algn="l" fontAlgn="b"/>
                      <a:r>
                        <a:rPr lang="it-IT" sz="600" b="0" i="0" u="none" strike="noStrike">
                          <a:solidFill>
                            <a:srgbClr val="000000"/>
                          </a:solidFill>
                          <a:effectLst/>
                          <a:latin typeface="RotisSansSerif"/>
                        </a:rPr>
                        <a:t>Modellazione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77126"/>
                  </a:ext>
                </a:extLst>
              </a:tr>
              <a:tr h="171572">
                <a:tc>
                  <a:txBody>
                    <a:bodyPr/>
                    <a:lstStyle/>
                    <a:p>
                      <a:pPr algn="l" fontAlgn="b"/>
                      <a:r>
                        <a:rPr lang="it-IT" sz="600" b="0" i="0" u="none" strike="noStrike">
                          <a:solidFill>
                            <a:srgbClr val="000000"/>
                          </a:solidFill>
                          <a:effectLst/>
                          <a:latin typeface="RotisSansSerif"/>
                        </a:rPr>
                        <a:t>Ricerca perdite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130.000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130.000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130.000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654555"/>
                  </a:ext>
                </a:extLst>
              </a:tr>
              <a:tr h="171572">
                <a:tc>
                  <a:txBody>
                    <a:bodyPr/>
                    <a:lstStyle/>
                    <a:p>
                      <a:pPr algn="l" fontAlgn="b"/>
                      <a:r>
                        <a:rPr lang="it-IT" sz="600" b="0" i="0" u="none" strike="noStrike">
                          <a:solidFill>
                            <a:srgbClr val="000000"/>
                          </a:solidFill>
                          <a:effectLst/>
                          <a:latin typeface="RotisSansSerif"/>
                        </a:rPr>
                        <a:t>Manutenzioni programmate acquedotto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2.100.000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2.100.000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2.600.000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3.350.000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611159"/>
                  </a:ext>
                </a:extLst>
              </a:tr>
              <a:tr h="171572">
                <a:tc>
                  <a:txBody>
                    <a:bodyPr/>
                    <a:lstStyle/>
                    <a:p>
                      <a:pPr algn="l" fontAlgn="b"/>
                      <a:r>
                        <a:rPr lang="it-IT" sz="600" b="0" i="0" u="none" strike="noStrike">
                          <a:solidFill>
                            <a:srgbClr val="000000"/>
                          </a:solidFill>
                          <a:effectLst/>
                          <a:latin typeface="RotisSansSerif"/>
                        </a:rPr>
                        <a:t>Sostituzione contatori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2.320.000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2.460.000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2.060.000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2.160.000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207141"/>
                  </a:ext>
                </a:extLst>
              </a:tr>
              <a:tr h="171572">
                <a:tc>
                  <a:txBody>
                    <a:bodyPr/>
                    <a:lstStyle/>
                    <a:p>
                      <a:pPr algn="l" fontAlgn="b"/>
                      <a:r>
                        <a:rPr lang="it-IT" sz="600" b="0" i="0" u="none" strike="noStrike">
                          <a:solidFill>
                            <a:srgbClr val="000000"/>
                          </a:solidFill>
                          <a:effectLst/>
                          <a:latin typeface="RotisSansSerif"/>
                        </a:rPr>
                        <a:t>Dismissione serbatoio Belvedere Medio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Valmadrera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528.750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407515"/>
                  </a:ext>
                </a:extLst>
              </a:tr>
              <a:tr h="173563">
                <a:tc>
                  <a:txBody>
                    <a:bodyPr/>
                    <a:lstStyle/>
                    <a:p>
                      <a:pPr algn="l" fontAlgn="b"/>
                      <a:r>
                        <a:rPr lang="it-IT" sz="600" b="1" i="0" u="none" strike="noStrike">
                          <a:solidFill>
                            <a:srgbClr val="FFFFFF"/>
                          </a:solidFill>
                          <a:effectLst/>
                          <a:latin typeface="RotisSansSerif"/>
                        </a:rPr>
                        <a:t> Piano di gestione delle interruzioni del servizio e di emergenza idrica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6.647.095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3.139.141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2.415.000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1.415.000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908908785"/>
                  </a:ext>
                </a:extLst>
              </a:tr>
              <a:tr h="171572">
                <a:tc>
                  <a:txBody>
                    <a:bodyPr/>
                    <a:lstStyle/>
                    <a:p>
                      <a:pPr algn="l" fontAlgn="b"/>
                      <a:r>
                        <a:rPr lang="it-IT" sz="600" b="0" i="0" u="none" strike="noStrike">
                          <a:solidFill>
                            <a:srgbClr val="000000"/>
                          </a:solidFill>
                          <a:effectLst/>
                          <a:latin typeface="RotisSansSerif"/>
                        </a:rPr>
                        <a:t>Telecontrollo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44171"/>
                  </a:ext>
                </a:extLst>
              </a:tr>
              <a:tr h="171572">
                <a:tc>
                  <a:txBody>
                    <a:bodyPr/>
                    <a:lstStyle/>
                    <a:p>
                      <a:pPr algn="l" fontAlgn="b"/>
                      <a:r>
                        <a:rPr lang="it-IT" sz="600" b="0" i="0" u="none" strike="noStrike">
                          <a:solidFill>
                            <a:srgbClr val="000000"/>
                          </a:solidFill>
                          <a:effectLst/>
                          <a:latin typeface="RotisSansSerif"/>
                        </a:rPr>
                        <a:t>Nuova adduttrice Valmadrera-Civate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Valmadrera e Civate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548297"/>
                  </a:ext>
                </a:extLst>
              </a:tr>
              <a:tr h="171572">
                <a:tc>
                  <a:txBody>
                    <a:bodyPr/>
                    <a:lstStyle/>
                    <a:p>
                      <a:pPr algn="l" fontAlgn="b"/>
                      <a:r>
                        <a:rPr lang="it-IT" sz="600" b="0" i="0" u="none" strike="noStrike">
                          <a:solidFill>
                            <a:srgbClr val="000000"/>
                          </a:solidFill>
                          <a:effectLst/>
                          <a:latin typeface="RotisSansSerif"/>
                        </a:rPr>
                        <a:t>Nuova adduttrice Civate-Dolzago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Civate, Galbiate, Oggiono, Castello, Dolzago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3.100.000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526227"/>
                  </a:ext>
                </a:extLst>
              </a:tr>
              <a:tr h="171572">
                <a:tc>
                  <a:txBody>
                    <a:bodyPr/>
                    <a:lstStyle/>
                    <a:p>
                      <a:pPr algn="l" fontAlgn="b"/>
                      <a:r>
                        <a:rPr lang="it-IT" sz="600" b="0" i="0" u="none" strike="noStrike">
                          <a:solidFill>
                            <a:srgbClr val="000000"/>
                          </a:solidFill>
                          <a:effectLst/>
                          <a:latin typeface="RotisSansSerif"/>
                        </a:rPr>
                        <a:t>Adeguamento stazioni di sollevamento brianteo in seguito alla realizzazione delle nuove adduttrici valmadrera/civate e civate/dolzago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Vari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700.000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2.300.000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401355"/>
                  </a:ext>
                </a:extLst>
              </a:tr>
              <a:tr h="171572">
                <a:tc>
                  <a:txBody>
                    <a:bodyPr/>
                    <a:lstStyle/>
                    <a:p>
                      <a:pPr algn="l" fontAlgn="b"/>
                      <a:r>
                        <a:rPr lang="it-IT" sz="600" b="0" i="0" u="none" strike="noStrike">
                          <a:solidFill>
                            <a:srgbClr val="000000"/>
                          </a:solidFill>
                          <a:effectLst/>
                          <a:latin typeface="RotisSansSerif"/>
                        </a:rPr>
                        <a:t>Acquisizione pozzi vismara, adeguamento e collegamento alla rete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Casatenovo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1.300.000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402504"/>
                  </a:ext>
                </a:extLst>
              </a:tr>
              <a:tr h="171572">
                <a:tc>
                  <a:txBody>
                    <a:bodyPr/>
                    <a:lstStyle/>
                    <a:p>
                      <a:pPr algn="l" fontAlgn="b"/>
                      <a:r>
                        <a:rPr lang="it-IT" sz="600" b="0" i="0" u="none" strike="noStrike">
                          <a:solidFill>
                            <a:srgbClr val="000000"/>
                          </a:solidFill>
                          <a:effectLst/>
                          <a:latin typeface="RotisSansSerif"/>
                        </a:rPr>
                        <a:t>Realizzazione collettore intercomunale di acquedotto al servizio dei Comuni di Suello e Cesana Brianza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Suello - Cesana Brianza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470.000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468269"/>
                  </a:ext>
                </a:extLst>
              </a:tr>
              <a:tr h="171572">
                <a:tc>
                  <a:txBody>
                    <a:bodyPr/>
                    <a:lstStyle/>
                    <a:p>
                      <a:pPr algn="l" fontAlgn="b"/>
                      <a:r>
                        <a:rPr lang="it-IT" sz="600" b="0" i="0" u="none" strike="noStrike">
                          <a:solidFill>
                            <a:srgbClr val="000000"/>
                          </a:solidFill>
                          <a:effectLst/>
                          <a:latin typeface="RotisSansSerif"/>
                        </a:rPr>
                        <a:t>Ottimizzazione servizio distribuzione e interconnessione con reti limitrofe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Bosisio Parini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170.000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766106"/>
                  </a:ext>
                </a:extLst>
              </a:tr>
              <a:tr h="171572">
                <a:tc>
                  <a:txBody>
                    <a:bodyPr/>
                    <a:lstStyle/>
                    <a:p>
                      <a:pPr algn="l" fontAlgn="b"/>
                      <a:r>
                        <a:rPr lang="it-IT" sz="600" b="0" i="0" u="none" strike="noStrike">
                          <a:solidFill>
                            <a:srgbClr val="000000"/>
                          </a:solidFill>
                          <a:effectLst/>
                          <a:latin typeface="RotisSansSerif"/>
                        </a:rPr>
                        <a:t>Colle Santa Maria Hoè - Pau'</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Colle Brianza - S. Maria Hoè</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708.250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56650"/>
                  </a:ext>
                </a:extLst>
              </a:tr>
              <a:tr h="171572">
                <a:tc>
                  <a:txBody>
                    <a:bodyPr/>
                    <a:lstStyle/>
                    <a:p>
                      <a:pPr algn="l" fontAlgn="b"/>
                      <a:r>
                        <a:rPr lang="it-IT" sz="600" b="0" i="0" u="none" strike="noStrike">
                          <a:solidFill>
                            <a:srgbClr val="000000"/>
                          </a:solidFill>
                          <a:effectLst/>
                          <a:latin typeface="RotisSansSerif"/>
                        </a:rPr>
                        <a:t>Serbatoio Taiello Comuni di Airuno, Valgreghentino e località limitrofe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Airuno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362.095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155108"/>
                  </a:ext>
                </a:extLst>
              </a:tr>
              <a:tr h="171572">
                <a:tc>
                  <a:txBody>
                    <a:bodyPr/>
                    <a:lstStyle/>
                    <a:p>
                      <a:pPr algn="l" fontAlgn="b"/>
                      <a:r>
                        <a:rPr lang="it-IT" sz="600" b="0" i="0" u="none" strike="noStrike">
                          <a:solidFill>
                            <a:srgbClr val="000000"/>
                          </a:solidFill>
                          <a:effectLst/>
                          <a:latin typeface="RotisSansSerif"/>
                        </a:rPr>
                        <a:t>Serbatoio Belvedere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Valmadrera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645.891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570925"/>
                  </a:ext>
                </a:extLst>
              </a:tr>
              <a:tr h="173563">
                <a:tc>
                  <a:txBody>
                    <a:bodyPr/>
                    <a:lstStyle/>
                    <a:p>
                      <a:pPr algn="l" fontAlgn="b"/>
                      <a:r>
                        <a:rPr lang="it-IT" sz="600" b="1" i="0" u="none" strike="noStrike">
                          <a:solidFill>
                            <a:srgbClr val="FFFFFF"/>
                          </a:solidFill>
                          <a:effectLst/>
                          <a:latin typeface="RotisSansSerif"/>
                        </a:rPr>
                        <a:t> Piano di sicurezza delle acque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597.730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it-IT" sz="600" b="1" i="0" u="none" strike="noStrike">
                          <a:solidFill>
                            <a:srgbClr val="FFFFFF"/>
                          </a:solidFill>
                          <a:effectLst/>
                          <a:latin typeface="RotisSansSerif"/>
                        </a:rPr>
                        <a:t>             357.730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463411179"/>
                  </a:ext>
                </a:extLst>
              </a:tr>
              <a:tr h="171572">
                <a:tc>
                  <a:txBody>
                    <a:bodyPr/>
                    <a:lstStyle/>
                    <a:p>
                      <a:pPr algn="l" fontAlgn="b"/>
                      <a:r>
                        <a:rPr lang="it-IT" sz="600" b="0" i="0" u="none" strike="noStrike">
                          <a:solidFill>
                            <a:srgbClr val="000000"/>
                          </a:solidFill>
                          <a:effectLst/>
                          <a:latin typeface="RotisSansSerif"/>
                        </a:rPr>
                        <a:t>Gestione aree di salvaguardia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85762"/>
                  </a:ext>
                </a:extLst>
              </a:tr>
              <a:tr h="171572">
                <a:tc>
                  <a:txBody>
                    <a:bodyPr/>
                    <a:lstStyle/>
                    <a:p>
                      <a:pPr algn="l" fontAlgn="b"/>
                      <a:r>
                        <a:rPr lang="it-IT" sz="600" b="0" i="0" u="none" strike="noStrike">
                          <a:solidFill>
                            <a:srgbClr val="000000"/>
                          </a:solidFill>
                          <a:effectLst/>
                          <a:latin typeface="RotisSansSerif"/>
                        </a:rPr>
                        <a:t>Cà Maggiore - potabilizzazione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Bellano (ex Vendrogno)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751043"/>
                  </a:ext>
                </a:extLst>
              </a:tr>
              <a:tr h="171572">
                <a:tc>
                  <a:txBody>
                    <a:bodyPr/>
                    <a:lstStyle/>
                    <a:p>
                      <a:pPr algn="l" fontAlgn="b"/>
                      <a:r>
                        <a:rPr lang="it-IT" sz="600" b="0" i="0" u="none" strike="noStrike">
                          <a:solidFill>
                            <a:srgbClr val="000000"/>
                          </a:solidFill>
                          <a:effectLst/>
                          <a:latin typeface="RotisSansSerif"/>
                        </a:rPr>
                        <a:t>Trattamento di flottazione e modifica del sistema di disinfezione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Valmadrera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57234"/>
                  </a:ext>
                </a:extLst>
              </a:tr>
              <a:tr h="171572">
                <a:tc>
                  <a:txBody>
                    <a:bodyPr/>
                    <a:lstStyle/>
                    <a:p>
                      <a:pPr algn="l" fontAlgn="b"/>
                      <a:r>
                        <a:rPr lang="it-IT" sz="600" b="0" i="0" u="none" strike="noStrike">
                          <a:solidFill>
                            <a:srgbClr val="000000"/>
                          </a:solidFill>
                          <a:effectLst/>
                          <a:latin typeface="RotisSansSerif"/>
                        </a:rPr>
                        <a:t>Realizzazione impianto di potabilizzazione presso serbatoio Prandonici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Garbagnate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357.730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effectLst/>
                          <a:latin typeface="RotisSansSerif"/>
                        </a:rPr>
                        <a:t>             357.730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971677"/>
                  </a:ext>
                </a:extLst>
              </a:tr>
            </a:tbl>
          </a:graphicData>
        </a:graphic>
      </p:graphicFrame>
    </p:spTree>
    <p:extLst>
      <p:ext uri="{BB962C8B-B14F-4D97-AF65-F5344CB8AC3E}">
        <p14:creationId xmlns:p14="http://schemas.microsoft.com/office/powerpoint/2010/main" val="47858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1"/>
          <p:cNvSpPr txBox="1">
            <a:spLocks/>
          </p:cNvSpPr>
          <p:nvPr/>
        </p:nvSpPr>
        <p:spPr>
          <a:xfrm>
            <a:off x="4716016" y="1353964"/>
            <a:ext cx="4104456" cy="460851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olo 2">
            <a:extLst>
              <a:ext uri="{FF2B5EF4-FFF2-40B4-BE49-F238E27FC236}">
                <a16:creationId xmlns:a16="http://schemas.microsoft.com/office/drawing/2014/main" id="{89770363-DD96-4693-B612-F88BD40FC6C0}"/>
              </a:ext>
            </a:extLst>
          </p:cNvPr>
          <p:cNvSpPr>
            <a:spLocks noGrp="1"/>
          </p:cNvSpPr>
          <p:nvPr>
            <p:ph type="title"/>
          </p:nvPr>
        </p:nvSpPr>
        <p:spPr>
          <a:xfrm>
            <a:off x="457200" y="188640"/>
            <a:ext cx="8229600" cy="490066"/>
          </a:xfrm>
        </p:spPr>
        <p:txBody>
          <a:bodyPr>
            <a:normAutofit/>
          </a:bodyPr>
          <a:lstStyle/>
          <a:p>
            <a:pPr algn="ctr"/>
            <a:r>
              <a:rPr lang="it-IT" sz="2400" dirty="0">
                <a:solidFill>
                  <a:schemeClr val="bg2">
                    <a:lumMod val="25000"/>
                  </a:schemeClr>
                </a:solidFill>
              </a:rPr>
              <a:t>PROGRAMMA DEGLI INTERVENTI - FOGNATURA</a:t>
            </a:r>
            <a:endParaRPr lang="it-IT" sz="2400" dirty="0"/>
          </a:p>
        </p:txBody>
      </p:sp>
      <p:graphicFrame>
        <p:nvGraphicFramePr>
          <p:cNvPr id="4" name="Tabella 3">
            <a:extLst>
              <a:ext uri="{FF2B5EF4-FFF2-40B4-BE49-F238E27FC236}">
                <a16:creationId xmlns:a16="http://schemas.microsoft.com/office/drawing/2014/main" id="{8C176EB3-1C03-2A17-EAE6-8B3B24F558FC}"/>
              </a:ext>
            </a:extLst>
          </p:cNvPr>
          <p:cNvGraphicFramePr>
            <a:graphicFrameLocks noGrp="1"/>
          </p:cNvGraphicFramePr>
          <p:nvPr/>
        </p:nvGraphicFramePr>
        <p:xfrm>
          <a:off x="179512" y="678706"/>
          <a:ext cx="8784978" cy="4334472"/>
        </p:xfrm>
        <a:graphic>
          <a:graphicData uri="http://schemas.openxmlformats.org/drawingml/2006/table">
            <a:tbl>
              <a:tblPr/>
              <a:tblGrid>
                <a:gridCol w="4825842">
                  <a:extLst>
                    <a:ext uri="{9D8B030D-6E8A-4147-A177-3AD203B41FA5}">
                      <a16:colId xmlns:a16="http://schemas.microsoft.com/office/drawing/2014/main" val="2611740255"/>
                    </a:ext>
                  </a:extLst>
                </a:gridCol>
                <a:gridCol w="1629416">
                  <a:extLst>
                    <a:ext uri="{9D8B030D-6E8A-4147-A177-3AD203B41FA5}">
                      <a16:colId xmlns:a16="http://schemas.microsoft.com/office/drawing/2014/main" val="4196718873"/>
                    </a:ext>
                  </a:extLst>
                </a:gridCol>
                <a:gridCol w="561629">
                  <a:extLst>
                    <a:ext uri="{9D8B030D-6E8A-4147-A177-3AD203B41FA5}">
                      <a16:colId xmlns:a16="http://schemas.microsoft.com/office/drawing/2014/main" val="2164104256"/>
                    </a:ext>
                  </a:extLst>
                </a:gridCol>
                <a:gridCol w="561629">
                  <a:extLst>
                    <a:ext uri="{9D8B030D-6E8A-4147-A177-3AD203B41FA5}">
                      <a16:colId xmlns:a16="http://schemas.microsoft.com/office/drawing/2014/main" val="3675033732"/>
                    </a:ext>
                  </a:extLst>
                </a:gridCol>
                <a:gridCol w="603231">
                  <a:extLst>
                    <a:ext uri="{9D8B030D-6E8A-4147-A177-3AD203B41FA5}">
                      <a16:colId xmlns:a16="http://schemas.microsoft.com/office/drawing/2014/main" val="1156679100"/>
                    </a:ext>
                  </a:extLst>
                </a:gridCol>
                <a:gridCol w="603231">
                  <a:extLst>
                    <a:ext uri="{9D8B030D-6E8A-4147-A177-3AD203B41FA5}">
                      <a16:colId xmlns:a16="http://schemas.microsoft.com/office/drawing/2014/main" val="750320714"/>
                    </a:ext>
                  </a:extLst>
                </a:gridCol>
              </a:tblGrid>
              <a:tr h="199699">
                <a:tc>
                  <a:txBody>
                    <a:bodyPr/>
                    <a:lstStyle/>
                    <a:p>
                      <a:pPr algn="l" fontAlgn="b"/>
                      <a:r>
                        <a:rPr lang="it-IT" sz="600" b="1" i="0" u="none" strike="noStrike">
                          <a:solidFill>
                            <a:srgbClr val="FFFFFF"/>
                          </a:solidFill>
                          <a:effectLst/>
                          <a:latin typeface="RotisSansSerif"/>
                        </a:rPr>
                        <a:t>Programma di riassetto delle fognature e degli sfioratori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it-IT" sz="600" b="1" i="0" u="none" strike="noStrike">
                          <a:solidFill>
                            <a:srgbClr val="FFFFFF"/>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it-IT" sz="600" b="1" i="0" u="none" strike="noStrike">
                          <a:solidFill>
                            <a:srgbClr val="FFFFFF"/>
                          </a:solidFill>
                          <a:effectLst/>
                          <a:latin typeface="RotisSansSerif"/>
                        </a:rPr>
                        <a:t>        3.228.395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it-IT" sz="600" b="1" i="0" u="none" strike="noStrike">
                          <a:solidFill>
                            <a:srgbClr val="FFFFFF"/>
                          </a:solidFill>
                          <a:effectLst/>
                          <a:latin typeface="RotisSansSerif"/>
                        </a:rPr>
                        <a:t>        6.903.209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it-IT" sz="600" b="1" i="0" u="none" strike="noStrike">
                          <a:solidFill>
                            <a:srgbClr val="FFFFFF"/>
                          </a:solidFill>
                          <a:effectLst/>
                          <a:latin typeface="RotisSansSerif"/>
                        </a:rPr>
                        <a:t>          6.828.662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r>
                        <a:rPr lang="it-IT" sz="600" b="1" i="0" u="none" strike="noStrike">
                          <a:solidFill>
                            <a:srgbClr val="FFFFFF"/>
                          </a:solidFill>
                          <a:effectLst/>
                          <a:latin typeface="RotisSansSerif"/>
                        </a:rPr>
                        <a:t>          8.068.662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7685828"/>
                  </a:ext>
                </a:extLst>
              </a:tr>
              <a:tr h="199699">
                <a:tc>
                  <a:txBody>
                    <a:bodyPr/>
                    <a:lstStyle/>
                    <a:p>
                      <a:pPr algn="l" fontAlgn="b"/>
                      <a:r>
                        <a:rPr lang="it-IT" sz="600" b="0" i="0" u="none" strike="noStrike">
                          <a:solidFill>
                            <a:srgbClr val="000000"/>
                          </a:solidFill>
                          <a:effectLst/>
                          <a:latin typeface="RotisSansSerif"/>
                        </a:rPr>
                        <a:t>Videoispezioni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Calibri" panose="020F0502020204030204" pitchFamily="34" charset="0"/>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120.000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120.000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120.000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120.000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572600"/>
                  </a:ext>
                </a:extLst>
              </a:tr>
              <a:tr h="199699">
                <a:tc>
                  <a:txBody>
                    <a:bodyPr/>
                    <a:lstStyle/>
                    <a:p>
                      <a:pPr algn="l" fontAlgn="b"/>
                      <a:r>
                        <a:rPr lang="it-IT" sz="600" b="0" i="0" u="none" strike="noStrike">
                          <a:solidFill>
                            <a:srgbClr val="000000"/>
                          </a:solidFill>
                          <a:effectLst/>
                          <a:latin typeface="RotisSansSerif"/>
                        </a:rPr>
                        <a:t>Telecontrollo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Calibri" panose="020F0502020204030204" pitchFamily="34" charset="0"/>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532753"/>
                  </a:ext>
                </a:extLst>
              </a:tr>
              <a:tr h="384830">
                <a:tc>
                  <a:txBody>
                    <a:bodyPr/>
                    <a:lstStyle/>
                    <a:p>
                      <a:pPr algn="l" fontAlgn="b"/>
                      <a:r>
                        <a:rPr lang="it-IT" sz="600" b="0" i="0" u="none" strike="noStrike">
                          <a:solidFill>
                            <a:srgbClr val="000000"/>
                          </a:solidFill>
                          <a:effectLst/>
                          <a:latin typeface="RotisSansSerif"/>
                        </a:rPr>
                        <a:t>Rilievi integrativi su rete nera e mista, completamento mappatura reti meteoriche, campagne monitoraggio portate e piogge, costruzione e taratura dei modelli idraulici, modellazione di progetto e definizione di interventi a livello di fattibilità</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Calibri" panose="020F0502020204030204" pitchFamily="34" charset="0"/>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1.400.000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1.370.000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1.510.000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510.000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85144"/>
                  </a:ext>
                </a:extLst>
              </a:tr>
              <a:tr h="199699">
                <a:tc>
                  <a:txBody>
                    <a:bodyPr/>
                    <a:lstStyle/>
                    <a:p>
                      <a:pPr algn="l" fontAlgn="b"/>
                      <a:r>
                        <a:rPr lang="it-IT" sz="600" b="0" i="0" u="none" strike="noStrike">
                          <a:solidFill>
                            <a:srgbClr val="000000"/>
                          </a:solidFill>
                          <a:effectLst/>
                          <a:latin typeface="RotisSansSerif"/>
                        </a:rPr>
                        <a:t>Piano fognario di Calco Toffo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Calibri" panose="020F0502020204030204" pitchFamily="34" charset="0"/>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355.000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704020"/>
                  </a:ext>
                </a:extLst>
              </a:tr>
              <a:tr h="199699">
                <a:tc>
                  <a:txBody>
                    <a:bodyPr/>
                    <a:lstStyle/>
                    <a:p>
                      <a:pPr algn="l" fontAlgn="b"/>
                      <a:r>
                        <a:rPr lang="it-IT" sz="600" b="0" i="0" u="none" strike="noStrike">
                          <a:solidFill>
                            <a:srgbClr val="000000"/>
                          </a:solidFill>
                          <a:effectLst/>
                          <a:latin typeface="RotisSansSerif"/>
                        </a:rPr>
                        <a:t>Ulteriori piani fognari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Calibri" panose="020F0502020204030204" pitchFamily="34" charset="0"/>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676387"/>
                  </a:ext>
                </a:extLst>
              </a:tr>
              <a:tr h="197409">
                <a:tc>
                  <a:txBody>
                    <a:bodyPr/>
                    <a:lstStyle/>
                    <a:p>
                      <a:pPr algn="l" fontAlgn="b"/>
                      <a:r>
                        <a:rPr lang="it-IT" sz="600" b="0" i="0" u="none" strike="noStrike">
                          <a:solidFill>
                            <a:srgbClr val="000000"/>
                          </a:solidFill>
                          <a:effectLst/>
                          <a:latin typeface="RotisSansSerif"/>
                        </a:rPr>
                        <a:t>Adeguamento scolmatori esistenti - 2 lotto ex rdb</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Lomagna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778509"/>
                  </a:ext>
                </a:extLst>
              </a:tr>
              <a:tr h="197409">
                <a:tc>
                  <a:txBody>
                    <a:bodyPr/>
                    <a:lstStyle/>
                    <a:p>
                      <a:pPr algn="l" fontAlgn="b"/>
                      <a:r>
                        <a:rPr lang="it-IT" sz="600" b="0" i="0" u="none" strike="noStrike">
                          <a:solidFill>
                            <a:srgbClr val="000000"/>
                          </a:solidFill>
                          <a:effectLst/>
                          <a:latin typeface="RotisSansSerif"/>
                        </a:rPr>
                        <a:t>Via Giovanni XXII-Studio generale collettore fognatura per risoluzione problematiche varie e individuazione interventi di risoluzione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Barzanò</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513.395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934.312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816025"/>
                  </a:ext>
                </a:extLst>
              </a:tr>
              <a:tr h="197409">
                <a:tc>
                  <a:txBody>
                    <a:bodyPr/>
                    <a:lstStyle/>
                    <a:p>
                      <a:pPr algn="l" fontAlgn="b"/>
                      <a:r>
                        <a:rPr lang="it-IT" sz="600" b="0" i="0" u="none" strike="noStrike">
                          <a:solidFill>
                            <a:srgbClr val="000000"/>
                          </a:solidFill>
                          <a:effectLst/>
                          <a:latin typeface="RotisSansSerif"/>
                        </a:rPr>
                        <a:t>Risoluzione sversamenti fognatura Via San Martino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Mandello del Lario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864.871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52666"/>
                  </a:ext>
                </a:extLst>
              </a:tr>
              <a:tr h="197409">
                <a:tc>
                  <a:txBody>
                    <a:bodyPr/>
                    <a:lstStyle/>
                    <a:p>
                      <a:pPr algn="l" fontAlgn="b"/>
                      <a:r>
                        <a:rPr lang="it-IT" sz="600" b="0" i="0" u="none" strike="noStrike">
                          <a:solidFill>
                            <a:srgbClr val="000000"/>
                          </a:solidFill>
                          <a:effectLst/>
                          <a:latin typeface="RotisSansSerif"/>
                        </a:rPr>
                        <a:t>Adeguamento collettore intercomunale Oggiono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Oggiono-Civate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241484"/>
                  </a:ext>
                </a:extLst>
              </a:tr>
              <a:tr h="197409">
                <a:tc>
                  <a:txBody>
                    <a:bodyPr/>
                    <a:lstStyle/>
                    <a:p>
                      <a:pPr algn="l" fontAlgn="b"/>
                      <a:r>
                        <a:rPr lang="it-IT" sz="600" b="0" i="0" u="none" strike="noStrike">
                          <a:solidFill>
                            <a:srgbClr val="000000"/>
                          </a:solidFill>
                          <a:effectLst/>
                          <a:latin typeface="RotisSansSerif"/>
                        </a:rPr>
                        <a:t>Deviazione e adeguamento  collettore intercomunale fognatura Valle Inscea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Barzio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810.000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79438"/>
                  </a:ext>
                </a:extLst>
              </a:tr>
              <a:tr h="197409">
                <a:tc>
                  <a:txBody>
                    <a:bodyPr/>
                    <a:lstStyle/>
                    <a:p>
                      <a:pPr algn="l" fontAlgn="b"/>
                      <a:r>
                        <a:rPr lang="it-IT" sz="600" b="0" i="0" u="none" strike="noStrike">
                          <a:solidFill>
                            <a:srgbClr val="000000"/>
                          </a:solidFill>
                          <a:effectLst/>
                          <a:latin typeface="RotisSansSerif"/>
                        </a:rPr>
                        <a:t>Deviazione collettore intercomunale fognatura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Margno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1.130.000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276480"/>
                  </a:ext>
                </a:extLst>
              </a:tr>
              <a:tr h="197409">
                <a:tc>
                  <a:txBody>
                    <a:bodyPr/>
                    <a:lstStyle/>
                    <a:p>
                      <a:pPr algn="l" fontAlgn="b"/>
                      <a:r>
                        <a:rPr lang="it-IT" sz="600" b="0" i="0" u="none" strike="noStrike">
                          <a:solidFill>
                            <a:srgbClr val="000000"/>
                          </a:solidFill>
                          <a:effectLst/>
                          <a:latin typeface="RotisSansSerif"/>
                        </a:rPr>
                        <a:t>Via Manzoni - separazione rete fognatura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Calolziocorte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469.026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537505"/>
                  </a:ext>
                </a:extLst>
              </a:tr>
              <a:tr h="197409">
                <a:tc>
                  <a:txBody>
                    <a:bodyPr/>
                    <a:lstStyle/>
                    <a:p>
                      <a:pPr algn="l" fontAlgn="b"/>
                      <a:r>
                        <a:rPr lang="it-IT" sz="600" b="0" i="0" u="none" strike="noStrike">
                          <a:solidFill>
                            <a:srgbClr val="000000"/>
                          </a:solidFill>
                          <a:effectLst/>
                          <a:latin typeface="RotisSansSerif"/>
                        </a:rPr>
                        <a:t>Separazione reti afferenti a sfioratori SF05, SF06, SF07</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Paderno d'Adda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68984"/>
                  </a:ext>
                </a:extLst>
              </a:tr>
              <a:tr h="197409">
                <a:tc>
                  <a:txBody>
                    <a:bodyPr/>
                    <a:lstStyle/>
                    <a:p>
                      <a:pPr algn="l" fontAlgn="b"/>
                      <a:r>
                        <a:rPr lang="it-IT" sz="600" b="0" i="0" u="none" strike="noStrike">
                          <a:solidFill>
                            <a:srgbClr val="000000"/>
                          </a:solidFill>
                          <a:effectLst/>
                          <a:latin typeface="RotisSansSerif"/>
                        </a:rPr>
                        <a:t>Studio della criticità del condotto fognario "Roggia Annoni" - 2 stralcio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Paderno d'Adda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590.000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1.300.000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635700"/>
                  </a:ext>
                </a:extLst>
              </a:tr>
              <a:tr h="197409">
                <a:tc>
                  <a:txBody>
                    <a:bodyPr/>
                    <a:lstStyle/>
                    <a:p>
                      <a:pPr algn="l" fontAlgn="b"/>
                      <a:r>
                        <a:rPr lang="it-IT" sz="600" b="0" i="0" u="none" strike="noStrike">
                          <a:solidFill>
                            <a:srgbClr val="000000"/>
                          </a:solidFill>
                          <a:effectLst/>
                          <a:latin typeface="RotisSansSerif"/>
                        </a:rPr>
                        <a:t>Separazione rete fognatura frazione Onno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Oliveto Lario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1.250.000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316261"/>
                  </a:ext>
                </a:extLst>
              </a:tr>
              <a:tr h="384830">
                <a:tc>
                  <a:txBody>
                    <a:bodyPr/>
                    <a:lstStyle/>
                    <a:p>
                      <a:pPr algn="l" fontAlgn="b"/>
                      <a:r>
                        <a:rPr lang="it-IT" sz="600" b="0" i="0" u="none" strike="noStrike">
                          <a:solidFill>
                            <a:srgbClr val="000000"/>
                          </a:solidFill>
                          <a:effectLst/>
                          <a:latin typeface="RotisSansSerif"/>
                        </a:rPr>
                        <a:t>Separazione reti fognariue afferenti a Via Fontana (Separazione fognatura via Borgo delle Noci e via Gilardi + verifica via Roncaglio, Belvedere e Mazzucconi)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Civate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808.662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808.662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817396"/>
                  </a:ext>
                </a:extLst>
              </a:tr>
              <a:tr h="197409">
                <a:tc>
                  <a:txBody>
                    <a:bodyPr/>
                    <a:lstStyle/>
                    <a:p>
                      <a:pPr algn="l" fontAlgn="b"/>
                      <a:r>
                        <a:rPr lang="it-IT" sz="600" b="0" i="0" u="none" strike="noStrike">
                          <a:solidFill>
                            <a:srgbClr val="000000"/>
                          </a:solidFill>
                          <a:effectLst/>
                          <a:latin typeface="RotisSansSerif"/>
                        </a:rPr>
                        <a:t>Separazione rete a monte zona depuratore (via monteggiolo)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Colico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754376"/>
                  </a:ext>
                </a:extLst>
              </a:tr>
              <a:tr h="197409">
                <a:tc>
                  <a:txBody>
                    <a:bodyPr/>
                    <a:lstStyle/>
                    <a:p>
                      <a:pPr algn="l" fontAlgn="b"/>
                      <a:r>
                        <a:rPr lang="it-IT" sz="600" b="0" i="0" u="none" strike="noStrike">
                          <a:solidFill>
                            <a:srgbClr val="000000"/>
                          </a:solidFill>
                          <a:effectLst/>
                          <a:latin typeface="RotisSansSerif"/>
                        </a:rPr>
                        <a:t>Scolmatore 31: adeguamento sfioro e rete per autorizzazioni FFSS</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Calolziocorte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1.000.000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760327"/>
                  </a:ext>
                </a:extLst>
              </a:tr>
              <a:tr h="197409">
                <a:tc>
                  <a:txBody>
                    <a:bodyPr/>
                    <a:lstStyle/>
                    <a:p>
                      <a:pPr algn="l" fontAlgn="b"/>
                      <a:r>
                        <a:rPr lang="it-IT" sz="600" b="0" i="0" u="none" strike="noStrike">
                          <a:solidFill>
                            <a:srgbClr val="000000"/>
                          </a:solidFill>
                          <a:effectLst/>
                          <a:latin typeface="RotisSansSerif"/>
                        </a:rPr>
                        <a:t>Manutenzioni programmate fognatura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700.000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700.000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effectLst/>
                          <a:latin typeface="RotisSansSerif"/>
                        </a:rPr>
                        <a:t>          1.200.000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190135"/>
                  </a:ext>
                </a:extLst>
              </a:tr>
            </a:tbl>
          </a:graphicData>
        </a:graphic>
      </p:graphicFrame>
    </p:spTree>
    <p:extLst>
      <p:ext uri="{BB962C8B-B14F-4D97-AF65-F5344CB8AC3E}">
        <p14:creationId xmlns:p14="http://schemas.microsoft.com/office/powerpoint/2010/main" val="1115465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1"/>
          <p:cNvSpPr txBox="1">
            <a:spLocks/>
          </p:cNvSpPr>
          <p:nvPr/>
        </p:nvSpPr>
        <p:spPr>
          <a:xfrm>
            <a:off x="4716016" y="1353964"/>
            <a:ext cx="4104456" cy="460851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olo 2">
            <a:extLst>
              <a:ext uri="{FF2B5EF4-FFF2-40B4-BE49-F238E27FC236}">
                <a16:creationId xmlns:a16="http://schemas.microsoft.com/office/drawing/2014/main" id="{89770363-DD96-4693-B612-F88BD40FC6C0}"/>
              </a:ext>
            </a:extLst>
          </p:cNvPr>
          <p:cNvSpPr>
            <a:spLocks noGrp="1"/>
          </p:cNvSpPr>
          <p:nvPr>
            <p:ph type="title"/>
          </p:nvPr>
        </p:nvSpPr>
        <p:spPr>
          <a:xfrm>
            <a:off x="457200" y="188640"/>
            <a:ext cx="8229600" cy="490066"/>
          </a:xfrm>
        </p:spPr>
        <p:txBody>
          <a:bodyPr>
            <a:normAutofit/>
          </a:bodyPr>
          <a:lstStyle/>
          <a:p>
            <a:pPr algn="ctr"/>
            <a:r>
              <a:rPr lang="it-IT" sz="2400" dirty="0">
                <a:solidFill>
                  <a:schemeClr val="bg2">
                    <a:lumMod val="25000"/>
                  </a:schemeClr>
                </a:solidFill>
              </a:rPr>
              <a:t>PROGRAMMA DEGLI INTERVENTI - DEPURAZIONE</a:t>
            </a:r>
            <a:endParaRPr lang="it-IT" sz="2400" dirty="0"/>
          </a:p>
        </p:txBody>
      </p:sp>
      <p:graphicFrame>
        <p:nvGraphicFramePr>
          <p:cNvPr id="4" name="Tabella 3">
            <a:extLst>
              <a:ext uri="{FF2B5EF4-FFF2-40B4-BE49-F238E27FC236}">
                <a16:creationId xmlns:a16="http://schemas.microsoft.com/office/drawing/2014/main" id="{36515A09-C51B-A97C-91E0-501ED50340BA}"/>
              </a:ext>
            </a:extLst>
          </p:cNvPr>
          <p:cNvGraphicFramePr>
            <a:graphicFrameLocks noGrp="1"/>
          </p:cNvGraphicFramePr>
          <p:nvPr/>
        </p:nvGraphicFramePr>
        <p:xfrm>
          <a:off x="179512" y="716130"/>
          <a:ext cx="8784978" cy="4787906"/>
        </p:xfrm>
        <a:graphic>
          <a:graphicData uri="http://schemas.openxmlformats.org/drawingml/2006/table">
            <a:tbl>
              <a:tblPr/>
              <a:tblGrid>
                <a:gridCol w="4825842">
                  <a:extLst>
                    <a:ext uri="{9D8B030D-6E8A-4147-A177-3AD203B41FA5}">
                      <a16:colId xmlns:a16="http://schemas.microsoft.com/office/drawing/2014/main" val="2491753344"/>
                    </a:ext>
                  </a:extLst>
                </a:gridCol>
                <a:gridCol w="1629416">
                  <a:extLst>
                    <a:ext uri="{9D8B030D-6E8A-4147-A177-3AD203B41FA5}">
                      <a16:colId xmlns:a16="http://schemas.microsoft.com/office/drawing/2014/main" val="1749796346"/>
                    </a:ext>
                  </a:extLst>
                </a:gridCol>
                <a:gridCol w="561629">
                  <a:extLst>
                    <a:ext uri="{9D8B030D-6E8A-4147-A177-3AD203B41FA5}">
                      <a16:colId xmlns:a16="http://schemas.microsoft.com/office/drawing/2014/main" val="4104576045"/>
                    </a:ext>
                  </a:extLst>
                </a:gridCol>
                <a:gridCol w="561629">
                  <a:extLst>
                    <a:ext uri="{9D8B030D-6E8A-4147-A177-3AD203B41FA5}">
                      <a16:colId xmlns:a16="http://schemas.microsoft.com/office/drawing/2014/main" val="1306800930"/>
                    </a:ext>
                  </a:extLst>
                </a:gridCol>
                <a:gridCol w="603231">
                  <a:extLst>
                    <a:ext uri="{9D8B030D-6E8A-4147-A177-3AD203B41FA5}">
                      <a16:colId xmlns:a16="http://schemas.microsoft.com/office/drawing/2014/main" val="2473019634"/>
                    </a:ext>
                  </a:extLst>
                </a:gridCol>
                <a:gridCol w="603231">
                  <a:extLst>
                    <a:ext uri="{9D8B030D-6E8A-4147-A177-3AD203B41FA5}">
                      <a16:colId xmlns:a16="http://schemas.microsoft.com/office/drawing/2014/main" val="2425307966"/>
                    </a:ext>
                  </a:extLst>
                </a:gridCol>
              </a:tblGrid>
              <a:tr h="147573">
                <a:tc>
                  <a:txBody>
                    <a:bodyPr/>
                    <a:lstStyle/>
                    <a:p>
                      <a:pPr algn="l" fontAlgn="b"/>
                      <a:r>
                        <a:rPr lang="it-IT" sz="600" b="1" i="0" u="none" strike="noStrike">
                          <a:solidFill>
                            <a:srgbClr val="000000"/>
                          </a:solidFill>
                          <a:effectLst/>
                          <a:latin typeface="RotisSansSerif"/>
                        </a:rPr>
                        <a:t>Linee strategiche per la gestione dei fanghi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it-IT" sz="600" b="1"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it-IT" sz="600" b="1" i="0" u="none" strike="noStrike">
                          <a:solidFill>
                            <a:srgbClr val="000000"/>
                          </a:solidFill>
                          <a:effectLst/>
                          <a:latin typeface="RotisSansSerif"/>
                        </a:rPr>
                        <a:t>           150.000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it-IT" sz="600" b="1"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it-IT" sz="600" b="1" i="0" u="none" strike="noStrike">
                          <a:solidFill>
                            <a:srgbClr val="000000"/>
                          </a:solidFill>
                          <a:effectLst/>
                          <a:latin typeface="RotisSansSerif"/>
                        </a:rPr>
                        <a:t>             150.000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it-IT" sz="600" b="1"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658380796"/>
                  </a:ext>
                </a:extLst>
              </a:tr>
              <a:tr h="284380">
                <a:tc>
                  <a:txBody>
                    <a:bodyPr/>
                    <a:lstStyle/>
                    <a:p>
                      <a:pPr algn="l" fontAlgn="b"/>
                      <a:r>
                        <a:rPr lang="it-IT" sz="600" b="0" i="0" u="none" strike="noStrike">
                          <a:solidFill>
                            <a:srgbClr val="000000"/>
                          </a:solidFill>
                          <a:effectLst/>
                          <a:latin typeface="RotisSansSerif"/>
                        </a:rPr>
                        <a:t>Valorizzazione funzionale del patrimonio impiantistico esistente mediante interventi di adeguamento della sezione di digestione anaerobica a servizio dell'impianto di depurazione di Osnago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Osnago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160874"/>
                  </a:ext>
                </a:extLst>
              </a:tr>
              <a:tr h="145880">
                <a:tc>
                  <a:txBody>
                    <a:bodyPr/>
                    <a:lstStyle/>
                    <a:p>
                      <a:pPr algn="l" fontAlgn="b"/>
                      <a:r>
                        <a:rPr lang="it-IT" sz="600" b="0" i="0" u="none" strike="noStrike">
                          <a:solidFill>
                            <a:srgbClr val="000000"/>
                          </a:solidFill>
                          <a:effectLst/>
                          <a:latin typeface="RotisSansSerif"/>
                        </a:rPr>
                        <a:t>Impianti trattamento aria presso depuratori per linea fanghi (vari)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Taceno e Lomagna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951482"/>
                  </a:ext>
                </a:extLst>
              </a:tr>
              <a:tr h="147573">
                <a:tc>
                  <a:txBody>
                    <a:bodyPr/>
                    <a:lstStyle/>
                    <a:p>
                      <a:pPr algn="l" fontAlgn="b"/>
                      <a:r>
                        <a:rPr lang="it-IT" sz="600" b="1" i="0" u="none" strike="noStrike">
                          <a:solidFill>
                            <a:srgbClr val="FFFFFF"/>
                          </a:solidFill>
                          <a:effectLst/>
                          <a:latin typeface="RotisSansSerif"/>
                        </a:rPr>
                        <a:t>Piano di razionalizzazione del sistema depurativo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600" b="1" i="0" u="none" strike="noStrike">
                          <a:solidFill>
                            <a:srgbClr val="FFFFFF"/>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600" b="1" i="0" u="none" strike="noStrike">
                          <a:solidFill>
                            <a:srgbClr val="FFFFFF"/>
                          </a:solidFill>
                          <a:effectLst/>
                          <a:latin typeface="RotisSansSerif"/>
                        </a:rPr>
                        <a:t>        7.975.895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600" b="1" i="0" u="none" strike="noStrike">
                          <a:solidFill>
                            <a:srgbClr val="FFFFFF"/>
                          </a:solidFill>
                          <a:effectLst/>
                          <a:latin typeface="RotisSansSerif"/>
                        </a:rPr>
                        <a:t>        8.579.505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600" b="1" i="0" u="none" strike="noStrike">
                          <a:solidFill>
                            <a:srgbClr val="FFFFFF"/>
                          </a:solidFill>
                          <a:effectLst/>
                          <a:latin typeface="RotisSansSerif"/>
                        </a:rPr>
                        <a:t>          4.581.315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it-IT" sz="600" b="1" i="0" u="none" strike="noStrike">
                          <a:solidFill>
                            <a:srgbClr val="FFFFFF"/>
                          </a:solidFill>
                          <a:effectLst/>
                          <a:latin typeface="RotisSansSerif"/>
                        </a:rPr>
                        <a:t>          6.887.180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1899114857"/>
                  </a:ext>
                </a:extLst>
              </a:tr>
              <a:tr h="284380">
                <a:tc>
                  <a:txBody>
                    <a:bodyPr/>
                    <a:lstStyle/>
                    <a:p>
                      <a:pPr algn="l" fontAlgn="b"/>
                      <a:r>
                        <a:rPr lang="it-IT" sz="600" b="0" i="0" u="none" strike="noStrike">
                          <a:solidFill>
                            <a:srgbClr val="000000"/>
                          </a:solidFill>
                          <a:effectLst/>
                          <a:latin typeface="RotisSansSerif"/>
                        </a:rPr>
                        <a:t>Realizzazione delle opere necessarie a sottoporre a trattamento di depurazione le acque reflue urbane dei Comuni di Oliveto Lario e di Civenna - lotto a) - altri stralci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Valmadrera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502047"/>
                  </a:ext>
                </a:extLst>
              </a:tr>
              <a:tr h="284380">
                <a:tc>
                  <a:txBody>
                    <a:bodyPr/>
                    <a:lstStyle/>
                    <a:p>
                      <a:pPr algn="l" fontAlgn="b"/>
                      <a:r>
                        <a:rPr lang="it-IT" sz="600" b="0" i="0" u="none" strike="noStrike">
                          <a:solidFill>
                            <a:srgbClr val="000000"/>
                          </a:solidFill>
                          <a:effectLst/>
                          <a:latin typeface="RotisSansSerif"/>
                        </a:rPr>
                        <a:t>Realizzazione delle opere necessarie a sottoporre a trattamento di depurazione le acque reflue urbane dei Comuni di Oliveto Lario e di Civenna - lotto b) - 1 stralcio sublacuale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Oliveto Lario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799389"/>
                  </a:ext>
                </a:extLst>
              </a:tr>
              <a:tr h="284380">
                <a:tc>
                  <a:txBody>
                    <a:bodyPr/>
                    <a:lstStyle/>
                    <a:p>
                      <a:pPr algn="l" fontAlgn="b"/>
                      <a:r>
                        <a:rPr lang="it-IT" sz="600" b="0" i="0" u="none" strike="noStrike">
                          <a:solidFill>
                            <a:srgbClr val="000000"/>
                          </a:solidFill>
                          <a:effectLst/>
                          <a:latin typeface="RotisSansSerif"/>
                        </a:rPr>
                        <a:t>Realizzazione delle opere necessarie a sottoporre a trattamento di depurazione le acque reflue urbane dei Comuni di Oliveto Lario e di Civenna - lotto b) - 2 stralcio OPERE A TERRA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Oliveto Lario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3.400.000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149076"/>
                  </a:ext>
                </a:extLst>
              </a:tr>
              <a:tr h="145880">
                <a:tc>
                  <a:txBody>
                    <a:bodyPr/>
                    <a:lstStyle/>
                    <a:p>
                      <a:pPr algn="l" fontAlgn="b"/>
                      <a:r>
                        <a:rPr lang="it-IT" sz="600" b="0" i="0" u="none" strike="noStrike">
                          <a:solidFill>
                            <a:srgbClr val="000000"/>
                          </a:solidFill>
                          <a:effectLst/>
                          <a:latin typeface="RotisSansSerif"/>
                        </a:rPr>
                        <a:t>Fognatura Indovero e Narro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Casargo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374.575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575.425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589314"/>
                  </a:ext>
                </a:extLst>
              </a:tr>
              <a:tr h="145880">
                <a:tc>
                  <a:txBody>
                    <a:bodyPr/>
                    <a:lstStyle/>
                    <a:p>
                      <a:pPr algn="l" fontAlgn="b"/>
                      <a:r>
                        <a:rPr lang="it-IT" sz="600" b="0" i="0" u="none" strike="noStrike">
                          <a:solidFill>
                            <a:srgbClr val="000000"/>
                          </a:solidFill>
                          <a:effectLst/>
                          <a:latin typeface="RotisSansSerif"/>
                        </a:rPr>
                        <a:t>Collettamento al depuratore di Premana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Pagnona</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410.000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47118"/>
                  </a:ext>
                </a:extLst>
              </a:tr>
              <a:tr h="145880">
                <a:tc>
                  <a:txBody>
                    <a:bodyPr/>
                    <a:lstStyle/>
                    <a:p>
                      <a:pPr algn="l" fontAlgn="b"/>
                      <a:r>
                        <a:rPr lang="it-IT" sz="600" b="0" i="0" u="none" strike="noStrike">
                          <a:solidFill>
                            <a:srgbClr val="000000"/>
                          </a:solidFill>
                          <a:effectLst/>
                          <a:latin typeface="RotisSansSerif"/>
                        </a:rPr>
                        <a:t>Dismissione impianti di depurazione in Comune di Tremenico e collettamento reflui all'impianto di Vestreno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Tremenico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536.160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1.134.040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24191"/>
                  </a:ext>
                </a:extLst>
              </a:tr>
              <a:tr h="145880">
                <a:tc>
                  <a:txBody>
                    <a:bodyPr/>
                    <a:lstStyle/>
                    <a:p>
                      <a:pPr algn="l" fontAlgn="b"/>
                      <a:r>
                        <a:rPr lang="it-IT" sz="600" b="0" i="0" u="none" strike="noStrike">
                          <a:solidFill>
                            <a:srgbClr val="000000"/>
                          </a:solidFill>
                          <a:effectLst/>
                          <a:latin typeface="RotisSansSerif"/>
                        </a:rPr>
                        <a:t>Dismissione impianto e sollevamento verso Dervio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Dorio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668906"/>
                  </a:ext>
                </a:extLst>
              </a:tr>
              <a:tr h="145880">
                <a:tc>
                  <a:txBody>
                    <a:bodyPr/>
                    <a:lstStyle/>
                    <a:p>
                      <a:pPr algn="l" fontAlgn="b"/>
                      <a:r>
                        <a:rPr lang="it-IT" sz="600" b="0" i="0" u="none" strike="noStrike">
                          <a:solidFill>
                            <a:srgbClr val="000000"/>
                          </a:solidFill>
                          <a:effectLst/>
                          <a:latin typeface="RotisSansSerif"/>
                        </a:rPr>
                        <a:t>Dismissione imhoff  Lavadè/adeguamento scarico al RR6/2019</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Introzzo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293.540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304765"/>
                  </a:ext>
                </a:extLst>
              </a:tr>
              <a:tr h="145880">
                <a:tc>
                  <a:txBody>
                    <a:bodyPr/>
                    <a:lstStyle/>
                    <a:p>
                      <a:pPr algn="l" fontAlgn="b"/>
                      <a:r>
                        <a:rPr lang="it-IT" sz="600" b="0" i="0" u="none" strike="noStrike">
                          <a:solidFill>
                            <a:srgbClr val="000000"/>
                          </a:solidFill>
                          <a:effectLst/>
                          <a:latin typeface="RotisSansSerif"/>
                        </a:rPr>
                        <a:t>Adeguamento scarico  località Portone di Bellano al RR6/2019</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Bellano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258.200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258.200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419689"/>
                  </a:ext>
                </a:extLst>
              </a:tr>
              <a:tr h="145880">
                <a:tc>
                  <a:txBody>
                    <a:bodyPr/>
                    <a:lstStyle/>
                    <a:p>
                      <a:pPr algn="l" fontAlgn="b"/>
                      <a:r>
                        <a:rPr lang="it-IT" sz="600" b="0" i="0" u="none" strike="noStrike">
                          <a:solidFill>
                            <a:srgbClr val="000000"/>
                          </a:solidFill>
                          <a:effectLst/>
                          <a:latin typeface="RotisSansSerif"/>
                        </a:rPr>
                        <a:t>Dismissione imhoff Subiale/adeguamento scarico al RR6/2019</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Introzzo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294.575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380012"/>
                  </a:ext>
                </a:extLst>
              </a:tr>
              <a:tr h="145880">
                <a:tc>
                  <a:txBody>
                    <a:bodyPr/>
                    <a:lstStyle/>
                    <a:p>
                      <a:pPr algn="l" fontAlgn="b"/>
                      <a:r>
                        <a:rPr lang="it-IT" sz="600" b="0" i="0" u="none" strike="noStrike">
                          <a:solidFill>
                            <a:srgbClr val="000000"/>
                          </a:solidFill>
                          <a:effectLst/>
                          <a:latin typeface="RotisSansSerif"/>
                        </a:rPr>
                        <a:t>Dismissione impianto depurazione Colico pip verso Colico Monteggiolo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Colico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341545"/>
                  </a:ext>
                </a:extLst>
              </a:tr>
              <a:tr h="145880">
                <a:tc>
                  <a:txBody>
                    <a:bodyPr/>
                    <a:lstStyle/>
                    <a:p>
                      <a:pPr algn="l" fontAlgn="b"/>
                      <a:r>
                        <a:rPr lang="it-IT" sz="600" b="0" i="0" u="none" strike="noStrike">
                          <a:solidFill>
                            <a:srgbClr val="000000"/>
                          </a:solidFill>
                          <a:effectLst/>
                          <a:latin typeface="RotisSansSerif"/>
                        </a:rPr>
                        <a:t>Dismissione impianto depurazione imbersago verso Calco Toffo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Imbersago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1.840.000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339867"/>
                  </a:ext>
                </a:extLst>
              </a:tr>
              <a:tr h="145880">
                <a:tc>
                  <a:txBody>
                    <a:bodyPr/>
                    <a:lstStyle/>
                    <a:p>
                      <a:pPr algn="l" fontAlgn="b"/>
                      <a:r>
                        <a:rPr lang="it-IT" sz="600" b="0" i="0" u="none" strike="noStrike" dirty="0">
                          <a:solidFill>
                            <a:srgbClr val="000000"/>
                          </a:solidFill>
                          <a:effectLst/>
                          <a:latin typeface="RotisSansSerif"/>
                        </a:rPr>
                        <a:t>Nuovo impianto di depurazione di Lecco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Lecco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035816"/>
                  </a:ext>
                </a:extLst>
              </a:tr>
              <a:tr h="145880">
                <a:tc>
                  <a:txBody>
                    <a:bodyPr/>
                    <a:lstStyle/>
                    <a:p>
                      <a:pPr algn="l" fontAlgn="b"/>
                      <a:r>
                        <a:rPr lang="it-IT" sz="600" b="0" i="0" u="none" strike="noStrike">
                          <a:solidFill>
                            <a:srgbClr val="000000"/>
                          </a:solidFill>
                          <a:effectLst/>
                          <a:latin typeface="RotisSansSerif"/>
                        </a:rPr>
                        <a:t>Ulteriori aggregazioni di medio/lungo termine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676564"/>
                  </a:ext>
                </a:extLst>
              </a:tr>
              <a:tr h="145880">
                <a:tc>
                  <a:txBody>
                    <a:bodyPr/>
                    <a:lstStyle/>
                    <a:p>
                      <a:pPr algn="l" fontAlgn="b"/>
                      <a:r>
                        <a:rPr lang="it-IT" sz="600" b="0" i="0" u="none" strike="noStrike">
                          <a:solidFill>
                            <a:srgbClr val="000000"/>
                          </a:solidFill>
                          <a:effectLst/>
                          <a:latin typeface="RotisSansSerif"/>
                        </a:rPr>
                        <a:t>Colico - adeguamento funzionale impianto in località Monteggiolo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Colico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1.125.000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1.245.000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074589"/>
                  </a:ext>
                </a:extLst>
              </a:tr>
              <a:tr h="145880">
                <a:tc>
                  <a:txBody>
                    <a:bodyPr/>
                    <a:lstStyle/>
                    <a:p>
                      <a:pPr algn="l" fontAlgn="b"/>
                      <a:r>
                        <a:rPr lang="it-IT" sz="600" b="0" i="0" u="none" strike="noStrike">
                          <a:solidFill>
                            <a:srgbClr val="000000"/>
                          </a:solidFill>
                          <a:effectLst/>
                          <a:latin typeface="RotisSansSerif"/>
                        </a:rPr>
                        <a:t>Colico - adeguamento funzionale impianto in località Monteggiolo - secondo lotto (opere future)</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Colico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241.153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615097"/>
                  </a:ext>
                </a:extLst>
              </a:tr>
              <a:tr h="145880">
                <a:tc>
                  <a:txBody>
                    <a:bodyPr/>
                    <a:lstStyle/>
                    <a:p>
                      <a:pPr algn="l" fontAlgn="b"/>
                      <a:r>
                        <a:rPr lang="it-IT" sz="600" b="0" i="0" u="none" strike="noStrike">
                          <a:solidFill>
                            <a:srgbClr val="000000"/>
                          </a:solidFill>
                          <a:effectLst/>
                          <a:latin typeface="RotisSansSerif"/>
                        </a:rPr>
                        <a:t>Adeguamento  impianto Mandello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Mandello del Lario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600.000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2.900.000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935187"/>
                  </a:ext>
                </a:extLst>
              </a:tr>
              <a:tr h="145880">
                <a:tc>
                  <a:txBody>
                    <a:bodyPr/>
                    <a:lstStyle/>
                    <a:p>
                      <a:pPr algn="l" fontAlgn="b"/>
                      <a:r>
                        <a:rPr lang="it-IT" sz="600" b="0" i="0" u="none" strike="noStrike">
                          <a:solidFill>
                            <a:srgbClr val="000000"/>
                          </a:solidFill>
                          <a:effectLst/>
                          <a:latin typeface="RotisSansSerif"/>
                        </a:rPr>
                        <a:t>Adeguamento imp Verderio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Verderio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2.060.000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192811"/>
                  </a:ext>
                </a:extLst>
              </a:tr>
              <a:tr h="145880">
                <a:tc>
                  <a:txBody>
                    <a:bodyPr/>
                    <a:lstStyle/>
                    <a:p>
                      <a:pPr algn="l" fontAlgn="b"/>
                      <a:r>
                        <a:rPr lang="it-IT" sz="600" b="0" i="0" u="none" strike="noStrike">
                          <a:solidFill>
                            <a:srgbClr val="000000"/>
                          </a:solidFill>
                          <a:effectLst/>
                          <a:latin typeface="RotisSansSerif"/>
                        </a:rPr>
                        <a:t>Adeguamento  impianto  Barzio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Barzio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760.160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690.040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51442"/>
                  </a:ext>
                </a:extLst>
              </a:tr>
              <a:tr h="145880">
                <a:tc>
                  <a:txBody>
                    <a:bodyPr/>
                    <a:lstStyle/>
                    <a:p>
                      <a:pPr algn="l" fontAlgn="b"/>
                      <a:r>
                        <a:rPr lang="it-IT" sz="600" b="0" i="0" u="none" strike="noStrike">
                          <a:solidFill>
                            <a:srgbClr val="000000"/>
                          </a:solidFill>
                          <a:effectLst/>
                          <a:latin typeface="RotisSansSerif"/>
                        </a:rPr>
                        <a:t>Potenziamento e adeguamento  impianto Esino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Esino Lario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800.000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19627"/>
                  </a:ext>
                </a:extLst>
              </a:tr>
              <a:tr h="145880">
                <a:tc>
                  <a:txBody>
                    <a:bodyPr/>
                    <a:lstStyle/>
                    <a:p>
                      <a:pPr algn="l" fontAlgn="b"/>
                      <a:r>
                        <a:rPr lang="it-IT" sz="600" b="0" i="0" u="none" strike="noStrike">
                          <a:solidFill>
                            <a:srgbClr val="000000"/>
                          </a:solidFill>
                          <a:effectLst/>
                          <a:latin typeface="RotisSansSerif"/>
                        </a:rPr>
                        <a:t>Adeguamento imp Dervio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Dervio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060446"/>
                  </a:ext>
                </a:extLst>
              </a:tr>
              <a:tr h="145880">
                <a:tc>
                  <a:txBody>
                    <a:bodyPr/>
                    <a:lstStyle/>
                    <a:p>
                      <a:pPr algn="l" fontAlgn="b"/>
                      <a:r>
                        <a:rPr lang="it-IT" sz="600" b="0" i="0" u="none" strike="noStrike">
                          <a:solidFill>
                            <a:srgbClr val="000000"/>
                          </a:solidFill>
                          <a:effectLst/>
                          <a:latin typeface="RotisSansSerif"/>
                        </a:rPr>
                        <a:t>Interventi per la mitigazione del rischio idraulico -  impianto di depurazione  Calco - località Toffo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Calco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53.387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541465"/>
                  </a:ext>
                </a:extLst>
              </a:tr>
              <a:tr h="145880">
                <a:tc>
                  <a:txBody>
                    <a:bodyPr/>
                    <a:lstStyle/>
                    <a:p>
                      <a:pPr algn="l" fontAlgn="b"/>
                      <a:r>
                        <a:rPr lang="it-IT" sz="600" b="0" i="0" u="none" strike="noStrike">
                          <a:solidFill>
                            <a:srgbClr val="000000"/>
                          </a:solidFill>
                          <a:effectLst/>
                          <a:latin typeface="RotisSansSerif"/>
                        </a:rPr>
                        <a:t>Interventi per la riduzione del rischio idraulico presso il depuratore di Taceno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Taceno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279.440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154916"/>
                  </a:ext>
                </a:extLst>
              </a:tr>
              <a:tr h="145880">
                <a:tc>
                  <a:txBody>
                    <a:bodyPr/>
                    <a:lstStyle/>
                    <a:p>
                      <a:pPr algn="l" fontAlgn="b"/>
                      <a:r>
                        <a:rPr lang="it-IT" sz="600" b="0" i="0" u="none" strike="noStrike">
                          <a:solidFill>
                            <a:srgbClr val="000000"/>
                          </a:solidFill>
                          <a:effectLst/>
                          <a:latin typeface="RotisSansSerif"/>
                        </a:rPr>
                        <a:t>Telecontrollo</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95.000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65937"/>
                  </a:ext>
                </a:extLst>
              </a:tr>
              <a:tr h="145880">
                <a:tc>
                  <a:txBody>
                    <a:bodyPr/>
                    <a:lstStyle/>
                    <a:p>
                      <a:pPr algn="l" fontAlgn="b"/>
                      <a:r>
                        <a:rPr lang="it-IT" sz="600" b="0" i="0" u="none" strike="noStrike">
                          <a:solidFill>
                            <a:srgbClr val="000000"/>
                          </a:solidFill>
                          <a:effectLst/>
                          <a:latin typeface="RotisSansSerif"/>
                        </a:rPr>
                        <a:t>Manutenzioni programmate depuratori</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400.000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a:solidFill>
                            <a:srgbClr val="000000"/>
                          </a:solidFill>
                          <a:effectLst/>
                          <a:latin typeface="RotisSansSerif"/>
                        </a:rPr>
                        <a:t>             350.000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600" b="0" i="0" u="none" strike="noStrike" dirty="0">
                          <a:solidFill>
                            <a:srgbClr val="000000"/>
                          </a:solidFill>
                          <a:effectLst/>
                          <a:latin typeface="RotisSansSerif"/>
                        </a:rPr>
                        <a:t>             450.000 </a:t>
                      </a:r>
                    </a:p>
                  </a:txBody>
                  <a:tcPr marL="4872" marR="4872" marT="4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07555"/>
                  </a:ext>
                </a:extLst>
              </a:tr>
            </a:tbl>
          </a:graphicData>
        </a:graphic>
      </p:graphicFrame>
    </p:spTree>
    <p:extLst>
      <p:ext uri="{BB962C8B-B14F-4D97-AF65-F5344CB8AC3E}">
        <p14:creationId xmlns:p14="http://schemas.microsoft.com/office/powerpoint/2010/main" val="402168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A844D-27D0-43EF-A615-F3F276FC3DE1}"/>
              </a:ext>
            </a:extLst>
          </p:cNvPr>
          <p:cNvSpPr>
            <a:spLocks noGrp="1"/>
          </p:cNvSpPr>
          <p:nvPr>
            <p:ph type="title"/>
          </p:nvPr>
        </p:nvSpPr>
        <p:spPr/>
        <p:txBody>
          <a:bodyPr>
            <a:normAutofit fontScale="90000"/>
          </a:bodyPr>
          <a:lstStyle/>
          <a:p>
            <a:r>
              <a:rPr lang="it-IT" dirty="0"/>
              <a:t>Scenari a confronto a seguito della richiesta di LRH</a:t>
            </a:r>
          </a:p>
        </p:txBody>
      </p:sp>
      <p:graphicFrame>
        <p:nvGraphicFramePr>
          <p:cNvPr id="4" name="Tabella 3">
            <a:extLst>
              <a:ext uri="{FF2B5EF4-FFF2-40B4-BE49-F238E27FC236}">
                <a16:creationId xmlns:a16="http://schemas.microsoft.com/office/drawing/2014/main" id="{2B269070-D38D-6FCA-828B-6C8B2EE32F06}"/>
              </a:ext>
            </a:extLst>
          </p:cNvPr>
          <p:cNvGraphicFramePr>
            <a:graphicFrameLocks noGrp="1"/>
          </p:cNvGraphicFramePr>
          <p:nvPr/>
        </p:nvGraphicFramePr>
        <p:xfrm>
          <a:off x="660398" y="1556792"/>
          <a:ext cx="7823201"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1624013">
                  <a:extLst>
                    <a:ext uri="{9D8B030D-6E8A-4147-A177-3AD203B41FA5}">
                      <a16:colId xmlns:a16="http://schemas.microsoft.com/office/drawing/2014/main" val="3675579217"/>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tariffario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spesa annua pro capite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annuale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cumulato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9267879"/>
                  </a:ext>
                </a:extLst>
              </a:tr>
              <a:tr h="295460">
                <a:tc>
                  <a:txBody>
                    <a:bodyPr/>
                    <a:lstStyle/>
                    <a:p>
                      <a:pPr algn="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a:effectLst/>
                        </a:rPr>
                        <a:t>4%</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121,07 €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4,66 €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4,66 €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70988266"/>
                  </a:ext>
                </a:extLst>
              </a:tr>
              <a:tr h="295460">
                <a:tc>
                  <a:txBody>
                    <a:bodyPr/>
                    <a:lstStyle/>
                    <a:p>
                      <a:pPr algn="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a:effectLst/>
                        </a:rPr>
                        <a:t>4%</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a:effectLst/>
                        </a:rPr>
                        <a:t>125,91 €</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a:effectLst/>
                        </a:rPr>
                        <a:t>4,84 €</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9,50 €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13690457"/>
                  </a:ext>
                </a:extLst>
              </a:tr>
            </a:tbl>
          </a:graphicData>
        </a:graphic>
      </p:graphicFrame>
      <p:graphicFrame>
        <p:nvGraphicFramePr>
          <p:cNvPr id="12" name="Tabella 11">
            <a:extLst>
              <a:ext uri="{FF2B5EF4-FFF2-40B4-BE49-F238E27FC236}">
                <a16:creationId xmlns:a16="http://schemas.microsoft.com/office/drawing/2014/main" id="{2E77469A-0A46-09BC-AE98-0FBB94290EB3}"/>
              </a:ext>
            </a:extLst>
          </p:cNvPr>
          <p:cNvGraphicFramePr>
            <a:graphicFrameLocks noGrp="1"/>
          </p:cNvGraphicFramePr>
          <p:nvPr/>
        </p:nvGraphicFramePr>
        <p:xfrm>
          <a:off x="660397" y="2736754"/>
          <a:ext cx="7823201"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1624013">
                  <a:extLst>
                    <a:ext uri="{9D8B030D-6E8A-4147-A177-3AD203B41FA5}">
                      <a16:colId xmlns:a16="http://schemas.microsoft.com/office/drawing/2014/main" val="3675579217"/>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tariffario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spesa annua pro capite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annuale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cumulato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9267879"/>
                  </a:ext>
                </a:extLst>
              </a:tr>
              <a:tr h="295460">
                <a:tc>
                  <a:txBody>
                    <a:bodyPr/>
                    <a:lstStyle/>
                    <a:p>
                      <a:pPr algn="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5,5%</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122,81 €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6,40 €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6,40 €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70988266"/>
                  </a:ext>
                </a:extLst>
              </a:tr>
              <a:tr h="295460">
                <a:tc>
                  <a:txBody>
                    <a:bodyPr/>
                    <a:lstStyle/>
                    <a:p>
                      <a:pPr algn="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5,5%</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129,57 €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6,76 €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13,16 €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13690457"/>
                  </a:ext>
                </a:extLst>
              </a:tr>
            </a:tbl>
          </a:graphicData>
        </a:graphic>
      </p:graphicFrame>
      <p:graphicFrame>
        <p:nvGraphicFramePr>
          <p:cNvPr id="13" name="Tabella 12">
            <a:extLst>
              <a:ext uri="{FF2B5EF4-FFF2-40B4-BE49-F238E27FC236}">
                <a16:creationId xmlns:a16="http://schemas.microsoft.com/office/drawing/2014/main" id="{AFE80DCC-6DFE-3224-0913-AFE6B4D500DF}"/>
              </a:ext>
            </a:extLst>
          </p:cNvPr>
          <p:cNvGraphicFramePr>
            <a:graphicFrameLocks noGrp="1"/>
          </p:cNvGraphicFramePr>
          <p:nvPr/>
        </p:nvGraphicFramePr>
        <p:xfrm>
          <a:off x="660397" y="3916716"/>
          <a:ext cx="7823201"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1624013">
                  <a:extLst>
                    <a:ext uri="{9D8B030D-6E8A-4147-A177-3AD203B41FA5}">
                      <a16:colId xmlns:a16="http://schemas.microsoft.com/office/drawing/2014/main" val="3675579217"/>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it-IT" sz="1100" u="none" strike="noStrike" dirty="0">
                          <a:effectLst/>
                        </a:rPr>
                        <a:t>incremento pro capite annuale</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it-IT" sz="1100" u="none" strike="noStrike" dirty="0">
                          <a:effectLst/>
                        </a:rPr>
                        <a:t>incremento pro capite cumulato</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899267879"/>
                  </a:ext>
                </a:extLst>
              </a:tr>
              <a:tr h="295460">
                <a:tc>
                  <a:txBody>
                    <a:bodyPr/>
                    <a:lstStyle/>
                    <a:p>
                      <a:pPr algn="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it-IT" sz="1100" u="none" strike="noStrike" dirty="0">
                          <a:effectLst/>
                        </a:rPr>
                        <a:t>1,74 €</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970988266"/>
                  </a:ext>
                </a:extLst>
              </a:tr>
              <a:tr h="295460">
                <a:tc>
                  <a:txBody>
                    <a:bodyPr/>
                    <a:lstStyle/>
                    <a:p>
                      <a:pPr algn="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it-IT" sz="1100" u="none" strike="noStrike" dirty="0">
                          <a:effectLst/>
                        </a:rPr>
                        <a:t>1,92 €</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it-IT" sz="1100" u="none" strike="noStrike" dirty="0">
                          <a:effectLst/>
                        </a:rPr>
                        <a:t>3,66 €</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113690457"/>
                  </a:ext>
                </a:extLst>
              </a:tr>
            </a:tbl>
          </a:graphicData>
        </a:graphic>
      </p:graphicFrame>
    </p:spTree>
    <p:extLst>
      <p:ext uri="{BB962C8B-B14F-4D97-AF65-F5344CB8AC3E}">
        <p14:creationId xmlns:p14="http://schemas.microsoft.com/office/powerpoint/2010/main" val="362367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400" dirty="0">
                <a:solidFill>
                  <a:schemeClr val="bg2">
                    <a:lumMod val="25000"/>
                  </a:schemeClr>
                </a:solidFill>
              </a:rPr>
              <a:t>SCHEMA REGOLATORIO VIGENTE</a:t>
            </a:r>
          </a:p>
        </p:txBody>
      </p:sp>
      <p:sp>
        <p:nvSpPr>
          <p:cNvPr id="12" name="CasellaDiTesto 11">
            <a:extLst>
              <a:ext uri="{FF2B5EF4-FFF2-40B4-BE49-F238E27FC236}">
                <a16:creationId xmlns:a16="http://schemas.microsoft.com/office/drawing/2014/main" id="{90DC3888-79D5-37DD-B841-E72D64E275A6}"/>
              </a:ext>
            </a:extLst>
          </p:cNvPr>
          <p:cNvSpPr txBox="1"/>
          <p:nvPr/>
        </p:nvSpPr>
        <p:spPr>
          <a:xfrm>
            <a:off x="431134" y="3909259"/>
            <a:ext cx="3137311" cy="1200329"/>
          </a:xfrm>
          <a:prstGeom prst="rect">
            <a:avLst/>
          </a:prstGeom>
          <a:noFill/>
          <a:ln w="25400">
            <a:solidFill>
              <a:schemeClr val="accent1"/>
            </a:solidFill>
          </a:ln>
        </p:spPr>
        <p:txBody>
          <a:bodyPr wrap="square" rtlCol="0">
            <a:spAutoFit/>
          </a:bodyPr>
          <a:lstStyle/>
          <a:p>
            <a:pPr marL="90488" marR="0" lvl="0" indent="-6350" algn="just"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it-IT" dirty="0">
                <a:solidFill>
                  <a:prstClr val="black"/>
                </a:solidFill>
                <a:ea typeface="Times New Roman" panose="02020603050405020304" pitchFamily="18" charset="0"/>
              </a:rPr>
              <a:t>A</a:t>
            </a:r>
            <a:r>
              <a:rPr kumimoji="0" lang="it-IT" i="0" u="none" strike="noStrike" kern="1200" cap="none" spc="0" normalizeH="0" baseline="0" noProof="0" dirty="0" err="1">
                <a:ln>
                  <a:noFill/>
                </a:ln>
                <a:solidFill>
                  <a:prstClr val="black"/>
                </a:solidFill>
                <a:effectLst/>
                <a:uLnTx/>
                <a:uFillTx/>
                <a:ea typeface="Times New Roman" panose="02020603050405020304" pitchFamily="18" charset="0"/>
                <a:cs typeface="+mn-cs"/>
              </a:rPr>
              <a:t>tto</a:t>
            </a:r>
            <a:r>
              <a:rPr lang="it-IT" dirty="0">
                <a:solidFill>
                  <a:prstClr val="black"/>
                </a:solidFill>
                <a:ea typeface="Times New Roman" panose="02020603050405020304" pitchFamily="18" charset="0"/>
              </a:rPr>
              <a:t> </a:t>
            </a:r>
            <a:r>
              <a:rPr kumimoji="0" lang="it-IT" i="0" u="none" strike="noStrike" kern="1200" cap="none" spc="0" normalizeH="0" baseline="0" noProof="0" dirty="0">
                <a:ln>
                  <a:noFill/>
                </a:ln>
                <a:solidFill>
                  <a:prstClr val="black"/>
                </a:solidFill>
                <a:effectLst/>
                <a:uLnTx/>
                <a:uFillTx/>
                <a:ea typeface="Times New Roman" panose="02020603050405020304" pitchFamily="18" charset="0"/>
                <a:cs typeface="+mn-cs"/>
              </a:rPr>
              <a:t>di indirizzo per estensione del termine di affidamento del </a:t>
            </a:r>
            <a:r>
              <a:rPr kumimoji="0" lang="it-IT" b="0" i="0" u="none" strike="noStrike" kern="1200" cap="none" spc="0" normalizeH="0" baseline="0" noProof="0" dirty="0">
                <a:ln>
                  <a:noFill/>
                </a:ln>
                <a:solidFill>
                  <a:prstClr val="black"/>
                </a:solidFill>
                <a:effectLst/>
                <a:uLnTx/>
                <a:uFillTx/>
                <a:ea typeface="Times New Roman" panose="02020603050405020304" pitchFamily="18" charset="0"/>
                <a:cs typeface="+mn-cs"/>
              </a:rPr>
              <a:t>servizio idrico integrato</a:t>
            </a:r>
            <a:r>
              <a:rPr kumimoji="0" lang="it-IT" i="0" u="none" strike="noStrike" kern="1200" cap="none" spc="0" normalizeH="0" baseline="0" noProof="0" dirty="0">
                <a:ln>
                  <a:noFill/>
                </a:ln>
                <a:solidFill>
                  <a:prstClr val="black"/>
                </a:solidFill>
                <a:effectLst/>
                <a:uLnTx/>
                <a:uFillTx/>
                <a:ea typeface="Times New Roman" panose="02020603050405020304" pitchFamily="18" charset="0"/>
                <a:cs typeface="+mn-cs"/>
              </a:rPr>
              <a:t> a LRH</a:t>
            </a:r>
            <a:endParaRPr kumimoji="0" lang="it-IT" i="0" u="none" strike="noStrike" kern="1200" cap="none" spc="0" normalizeH="0" baseline="0" noProof="0" dirty="0">
              <a:ln>
                <a:noFill/>
              </a:ln>
              <a:solidFill>
                <a:prstClr val="black"/>
              </a:solidFill>
              <a:effectLst/>
              <a:uLnTx/>
              <a:uFillTx/>
              <a:ea typeface="+mn-ea"/>
              <a:cs typeface="+mn-cs"/>
            </a:endParaRPr>
          </a:p>
        </p:txBody>
      </p:sp>
      <p:sp>
        <p:nvSpPr>
          <p:cNvPr id="13" name="CasellaDiTesto 12">
            <a:extLst>
              <a:ext uri="{FF2B5EF4-FFF2-40B4-BE49-F238E27FC236}">
                <a16:creationId xmlns:a16="http://schemas.microsoft.com/office/drawing/2014/main" id="{D8075EFA-F7E8-5531-5BA7-F508801EC600}"/>
              </a:ext>
            </a:extLst>
          </p:cNvPr>
          <p:cNvSpPr txBox="1"/>
          <p:nvPr/>
        </p:nvSpPr>
        <p:spPr>
          <a:xfrm>
            <a:off x="6634286" y="3033057"/>
            <a:ext cx="2033626" cy="923330"/>
          </a:xfrm>
          <a:prstGeom prst="rect">
            <a:avLst/>
          </a:prstGeom>
          <a:noFill/>
          <a:ln w="25400">
            <a:solidFill>
              <a:schemeClr val="accent1"/>
            </a:solidFill>
          </a:ln>
        </p:spPr>
        <p:txBody>
          <a:bodyPr wrap="square">
            <a:spAutoFit/>
          </a:bodyPr>
          <a:lstStyle/>
          <a:p>
            <a:pPr algn="ctr"/>
            <a:r>
              <a:rPr lang="it-IT" dirty="0"/>
              <a:t>CONSIGLIO</a:t>
            </a:r>
          </a:p>
          <a:p>
            <a:pPr algn="ctr"/>
            <a:r>
              <a:rPr lang="it-IT" dirty="0"/>
              <a:t>PROVINCIALE del 21-06-2021</a:t>
            </a:r>
          </a:p>
        </p:txBody>
      </p:sp>
      <p:sp>
        <p:nvSpPr>
          <p:cNvPr id="2" name="CasellaDiTesto 1">
            <a:extLst>
              <a:ext uri="{FF2B5EF4-FFF2-40B4-BE49-F238E27FC236}">
                <a16:creationId xmlns:a16="http://schemas.microsoft.com/office/drawing/2014/main" id="{42CF3DA4-5A70-7D4A-F953-335C7FFA9F54}"/>
              </a:ext>
            </a:extLst>
          </p:cNvPr>
          <p:cNvSpPr txBox="1"/>
          <p:nvPr/>
        </p:nvSpPr>
        <p:spPr>
          <a:xfrm>
            <a:off x="431134" y="1879853"/>
            <a:ext cx="3137311" cy="1200329"/>
          </a:xfrm>
          <a:prstGeom prst="rect">
            <a:avLst/>
          </a:prstGeom>
          <a:noFill/>
          <a:ln w="25400">
            <a:solidFill>
              <a:schemeClr val="accent1"/>
            </a:solidFill>
          </a:ln>
        </p:spPr>
        <p:txBody>
          <a:bodyPr wrap="square" rtlCol="0">
            <a:spAutoFit/>
          </a:bodyPr>
          <a:lstStyle/>
          <a:p>
            <a:pPr marL="90488" marR="0" lvl="0" indent="-6350" algn="just" defTabSz="914400" rtl="0" eaLnBrk="1" fontAlgn="auto" latinLnBrk="0" hangingPunct="1">
              <a:lnSpc>
                <a:spcPct val="100000"/>
              </a:lnSpc>
              <a:spcBef>
                <a:spcPts val="400"/>
              </a:spcBef>
              <a:spcAft>
                <a:spcPts val="0"/>
              </a:spcAft>
              <a:buClr>
                <a:srgbClr val="2DA2BF"/>
              </a:buClr>
              <a:buSzPct val="68000"/>
              <a:buFont typeface="Wingdings 3"/>
              <a:buNone/>
              <a:tabLst/>
              <a:defRPr/>
            </a:pPr>
            <a:r>
              <a:rPr lang="it-IT" dirty="0">
                <a:solidFill>
                  <a:prstClr val="black"/>
                </a:solidFill>
                <a:ea typeface="Times New Roman" panose="02020603050405020304" pitchFamily="18" charset="0"/>
              </a:rPr>
              <a:t>P</a:t>
            </a:r>
            <a:r>
              <a:rPr kumimoji="0" lang="it-IT" i="0" u="none" strike="noStrike" kern="1200" cap="none" spc="0" normalizeH="0" baseline="0" noProof="0" dirty="0" err="1">
                <a:ln>
                  <a:noFill/>
                </a:ln>
                <a:solidFill>
                  <a:prstClr val="black"/>
                </a:solidFill>
                <a:effectLst/>
                <a:uLnTx/>
                <a:uFillTx/>
                <a:ea typeface="Times New Roman" panose="02020603050405020304" pitchFamily="18" charset="0"/>
                <a:cs typeface="+mn-cs"/>
              </a:rPr>
              <a:t>redisposizione</a:t>
            </a:r>
            <a:r>
              <a:rPr kumimoji="0" lang="it-IT" i="0" u="none" strike="noStrike" kern="1200" cap="none" spc="0" normalizeH="0" baseline="0" noProof="0" dirty="0">
                <a:ln>
                  <a:noFill/>
                </a:ln>
                <a:solidFill>
                  <a:prstClr val="black"/>
                </a:solidFill>
                <a:effectLst/>
                <a:uLnTx/>
                <a:uFillTx/>
                <a:ea typeface="Times New Roman" panose="02020603050405020304" pitchFamily="18" charset="0"/>
                <a:cs typeface="+mn-cs"/>
              </a:rPr>
              <a:t> della tariffa del SII relativa al terzo periodo regolatorio 2020-2023</a:t>
            </a:r>
            <a:endParaRPr kumimoji="0" lang="it-IT" i="0" u="none" strike="noStrike" kern="1200" cap="none" spc="0" normalizeH="0" baseline="0" noProof="0" dirty="0">
              <a:ln>
                <a:noFill/>
              </a:ln>
              <a:solidFill>
                <a:prstClr val="black"/>
              </a:solidFill>
              <a:effectLst/>
              <a:uLnTx/>
              <a:uFillTx/>
              <a:ea typeface="+mn-ea"/>
              <a:cs typeface="+mn-cs"/>
            </a:endParaRPr>
          </a:p>
        </p:txBody>
      </p:sp>
      <p:sp>
        <p:nvSpPr>
          <p:cNvPr id="3" name="CasellaDiTesto 2">
            <a:extLst>
              <a:ext uri="{FF2B5EF4-FFF2-40B4-BE49-F238E27FC236}">
                <a16:creationId xmlns:a16="http://schemas.microsoft.com/office/drawing/2014/main" id="{269A3934-AB1E-092E-CB9F-AEBC0D4813ED}"/>
              </a:ext>
            </a:extLst>
          </p:cNvPr>
          <p:cNvSpPr txBox="1"/>
          <p:nvPr/>
        </p:nvSpPr>
        <p:spPr>
          <a:xfrm>
            <a:off x="4084552" y="3033057"/>
            <a:ext cx="2033626" cy="923330"/>
          </a:xfrm>
          <a:prstGeom prst="rect">
            <a:avLst/>
          </a:prstGeom>
          <a:noFill/>
          <a:ln w="25400">
            <a:solidFill>
              <a:schemeClr val="accent1"/>
            </a:solidFill>
          </a:ln>
        </p:spPr>
        <p:txBody>
          <a:bodyPr wrap="square">
            <a:spAutoFit/>
          </a:bodyPr>
          <a:lstStyle/>
          <a:p>
            <a:pPr algn="ctr"/>
            <a:r>
              <a:rPr lang="it-IT" dirty="0"/>
              <a:t>CONFERENZA DEI COMUNI</a:t>
            </a:r>
          </a:p>
          <a:p>
            <a:pPr algn="ctr"/>
            <a:r>
              <a:rPr lang="it-IT" dirty="0"/>
              <a:t>del 22-04-2021</a:t>
            </a:r>
          </a:p>
        </p:txBody>
      </p:sp>
      <p:sp>
        <p:nvSpPr>
          <p:cNvPr id="7" name="CasellaDiTesto 6">
            <a:extLst>
              <a:ext uri="{FF2B5EF4-FFF2-40B4-BE49-F238E27FC236}">
                <a16:creationId xmlns:a16="http://schemas.microsoft.com/office/drawing/2014/main" id="{C072D627-C0E0-1939-B26F-B59FFCC96FAE}"/>
              </a:ext>
            </a:extLst>
          </p:cNvPr>
          <p:cNvSpPr txBox="1"/>
          <p:nvPr/>
        </p:nvSpPr>
        <p:spPr>
          <a:xfrm>
            <a:off x="6634286" y="2131205"/>
            <a:ext cx="2033626" cy="697627"/>
          </a:xfrm>
          <a:prstGeom prst="rect">
            <a:avLst/>
          </a:prstGeom>
          <a:noFill/>
          <a:ln w="25400">
            <a:solidFill>
              <a:schemeClr val="accent1"/>
            </a:solidFill>
          </a:ln>
        </p:spPr>
        <p:txBody>
          <a:bodyPr wrap="square" rtlCol="0">
            <a:spAutoFit/>
          </a:bodyPr>
          <a:lstStyle/>
          <a:p>
            <a:pPr marL="90488" indent="-6350" algn="just">
              <a:spcBef>
                <a:spcPts val="400"/>
              </a:spcBef>
              <a:buClr>
                <a:srgbClr val="2DA2BF"/>
              </a:buClr>
              <a:buSzPct val="68000"/>
              <a:defRPr/>
            </a:pPr>
            <a:r>
              <a:rPr lang="it-IT" dirty="0"/>
              <a:t>Deliberazione</a:t>
            </a:r>
          </a:p>
          <a:p>
            <a:pPr marL="90488" indent="-6350" algn="just">
              <a:spcBef>
                <a:spcPts val="400"/>
              </a:spcBef>
              <a:buClr>
                <a:srgbClr val="2DA2BF"/>
              </a:buClr>
              <a:buSzPct val="68000"/>
              <a:defRPr/>
            </a:pPr>
            <a:r>
              <a:rPr lang="it-IT" dirty="0"/>
              <a:t>N° 29</a:t>
            </a:r>
          </a:p>
        </p:txBody>
      </p:sp>
      <p:sp>
        <p:nvSpPr>
          <p:cNvPr id="8" name="CasellaDiTesto 7">
            <a:extLst>
              <a:ext uri="{FF2B5EF4-FFF2-40B4-BE49-F238E27FC236}">
                <a16:creationId xmlns:a16="http://schemas.microsoft.com/office/drawing/2014/main" id="{83E916A3-F083-ED24-6950-50231616FB73}"/>
              </a:ext>
            </a:extLst>
          </p:cNvPr>
          <p:cNvSpPr txBox="1"/>
          <p:nvPr/>
        </p:nvSpPr>
        <p:spPr>
          <a:xfrm>
            <a:off x="6634287" y="4160611"/>
            <a:ext cx="2033626" cy="697627"/>
          </a:xfrm>
          <a:prstGeom prst="rect">
            <a:avLst/>
          </a:prstGeom>
          <a:noFill/>
          <a:ln w="25400">
            <a:solidFill>
              <a:schemeClr val="accent1"/>
            </a:solidFill>
          </a:ln>
        </p:spPr>
        <p:txBody>
          <a:bodyPr wrap="square" rtlCol="0">
            <a:spAutoFit/>
          </a:bodyPr>
          <a:lstStyle/>
          <a:p>
            <a:pPr marL="90488" indent="-6350" algn="just">
              <a:spcBef>
                <a:spcPts val="400"/>
              </a:spcBef>
              <a:buClr>
                <a:srgbClr val="2DA2BF"/>
              </a:buClr>
              <a:buSzPct val="68000"/>
              <a:defRPr/>
            </a:pPr>
            <a:r>
              <a:rPr lang="it-IT" dirty="0"/>
              <a:t>Deliberazione</a:t>
            </a:r>
          </a:p>
          <a:p>
            <a:pPr marL="90488" indent="-6350" algn="just">
              <a:spcBef>
                <a:spcPts val="400"/>
              </a:spcBef>
              <a:buClr>
                <a:srgbClr val="2DA2BF"/>
              </a:buClr>
              <a:buSzPct val="68000"/>
              <a:defRPr/>
            </a:pPr>
            <a:r>
              <a:rPr lang="it-IT" dirty="0"/>
              <a:t>N° 30</a:t>
            </a:r>
          </a:p>
        </p:txBody>
      </p:sp>
      <p:cxnSp>
        <p:nvCxnSpPr>
          <p:cNvPr id="15" name="Connettore a gomito 14">
            <a:extLst>
              <a:ext uri="{FF2B5EF4-FFF2-40B4-BE49-F238E27FC236}">
                <a16:creationId xmlns:a16="http://schemas.microsoft.com/office/drawing/2014/main" id="{67E84814-CEE0-BC5F-EB60-C1A17493EFC0}"/>
              </a:ext>
            </a:extLst>
          </p:cNvPr>
          <p:cNvCxnSpPr>
            <a:stCxn id="2" idx="3"/>
            <a:endCxn id="3" idx="1"/>
          </p:cNvCxnSpPr>
          <p:nvPr/>
        </p:nvCxnSpPr>
        <p:spPr>
          <a:xfrm>
            <a:off x="3568445" y="2480018"/>
            <a:ext cx="516107" cy="10147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15">
            <a:extLst>
              <a:ext uri="{FF2B5EF4-FFF2-40B4-BE49-F238E27FC236}">
                <a16:creationId xmlns:a16="http://schemas.microsoft.com/office/drawing/2014/main" id="{4FF5D89D-582D-2D14-9A65-31F2C4F77B12}"/>
              </a:ext>
            </a:extLst>
          </p:cNvPr>
          <p:cNvCxnSpPr>
            <a:cxnSpLocks/>
            <a:stCxn id="12" idx="3"/>
            <a:endCxn id="3" idx="1"/>
          </p:cNvCxnSpPr>
          <p:nvPr/>
        </p:nvCxnSpPr>
        <p:spPr>
          <a:xfrm flipV="1">
            <a:off x="3568445" y="3494722"/>
            <a:ext cx="516107" cy="10147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4738A70C-5C32-9BAF-B562-5963D336EC9B}"/>
              </a:ext>
            </a:extLst>
          </p:cNvPr>
          <p:cNvCxnSpPr>
            <a:stCxn id="3" idx="3"/>
            <a:endCxn id="13" idx="1"/>
          </p:cNvCxnSpPr>
          <p:nvPr/>
        </p:nvCxnSpPr>
        <p:spPr>
          <a:xfrm>
            <a:off x="6118178" y="3494722"/>
            <a:ext cx="5161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a:extLst>
              <a:ext uri="{FF2B5EF4-FFF2-40B4-BE49-F238E27FC236}">
                <a16:creationId xmlns:a16="http://schemas.microsoft.com/office/drawing/2014/main" id="{6F957754-A2D9-A280-8318-5532B4A8F1A2}"/>
              </a:ext>
            </a:extLst>
          </p:cNvPr>
          <p:cNvCxnSpPr>
            <a:stCxn id="13" idx="0"/>
            <a:endCxn id="7" idx="2"/>
          </p:cNvCxnSpPr>
          <p:nvPr/>
        </p:nvCxnSpPr>
        <p:spPr>
          <a:xfrm flipV="1">
            <a:off x="7651099" y="2828832"/>
            <a:ext cx="0" cy="20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8B1D7A6B-AAA1-BC51-717A-35E97B9EEBE3}"/>
              </a:ext>
            </a:extLst>
          </p:cNvPr>
          <p:cNvCxnSpPr>
            <a:stCxn id="13" idx="2"/>
            <a:endCxn id="8" idx="0"/>
          </p:cNvCxnSpPr>
          <p:nvPr/>
        </p:nvCxnSpPr>
        <p:spPr>
          <a:xfrm>
            <a:off x="7651099" y="3956387"/>
            <a:ext cx="1" cy="20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20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A844D-27D0-43EF-A615-F3F276FC3DE1}"/>
              </a:ext>
            </a:extLst>
          </p:cNvPr>
          <p:cNvSpPr>
            <a:spLocks noGrp="1"/>
          </p:cNvSpPr>
          <p:nvPr>
            <p:ph type="title"/>
          </p:nvPr>
        </p:nvSpPr>
        <p:spPr/>
        <p:txBody>
          <a:bodyPr>
            <a:normAutofit fontScale="90000"/>
          </a:bodyPr>
          <a:lstStyle/>
          <a:p>
            <a:r>
              <a:rPr lang="it-IT" dirty="0"/>
              <a:t>Scenari a confronto per i percettori del bonus idrico</a:t>
            </a:r>
          </a:p>
        </p:txBody>
      </p:sp>
      <p:graphicFrame>
        <p:nvGraphicFramePr>
          <p:cNvPr id="4" name="Tabella 3">
            <a:extLst>
              <a:ext uri="{FF2B5EF4-FFF2-40B4-BE49-F238E27FC236}">
                <a16:creationId xmlns:a16="http://schemas.microsoft.com/office/drawing/2014/main" id="{2B269070-D38D-6FCA-828B-6C8B2EE32F06}"/>
              </a:ext>
            </a:extLst>
          </p:cNvPr>
          <p:cNvGraphicFramePr>
            <a:graphicFrameLocks noGrp="1"/>
          </p:cNvGraphicFramePr>
          <p:nvPr/>
        </p:nvGraphicFramePr>
        <p:xfrm>
          <a:off x="660398" y="1556792"/>
          <a:ext cx="7823201"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1624013">
                  <a:extLst>
                    <a:ext uri="{9D8B030D-6E8A-4147-A177-3AD203B41FA5}">
                      <a16:colId xmlns:a16="http://schemas.microsoft.com/office/drawing/2014/main" val="3675579217"/>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tariffario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spesa annua pro capite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annuale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cumulato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9267879"/>
                  </a:ext>
                </a:extLst>
              </a:tr>
              <a:tr h="295460">
                <a:tc>
                  <a:txBody>
                    <a:bodyPr/>
                    <a:lstStyle/>
                    <a:p>
                      <a:pPr algn="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a:effectLst/>
                        </a:rPr>
                        <a:t>4%</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36,02 €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1,39 €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1,39 €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70988266"/>
                  </a:ext>
                </a:extLst>
              </a:tr>
              <a:tr h="295460">
                <a:tc>
                  <a:txBody>
                    <a:bodyPr/>
                    <a:lstStyle/>
                    <a:p>
                      <a:pPr algn="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4%</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37,46 €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1,44 €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2,83 €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13690457"/>
                  </a:ext>
                </a:extLst>
              </a:tr>
            </a:tbl>
          </a:graphicData>
        </a:graphic>
      </p:graphicFrame>
      <p:graphicFrame>
        <p:nvGraphicFramePr>
          <p:cNvPr id="12" name="Tabella 11">
            <a:extLst>
              <a:ext uri="{FF2B5EF4-FFF2-40B4-BE49-F238E27FC236}">
                <a16:creationId xmlns:a16="http://schemas.microsoft.com/office/drawing/2014/main" id="{2E77469A-0A46-09BC-AE98-0FBB94290EB3}"/>
              </a:ext>
            </a:extLst>
          </p:cNvPr>
          <p:cNvGraphicFramePr>
            <a:graphicFrameLocks noGrp="1"/>
          </p:cNvGraphicFramePr>
          <p:nvPr/>
        </p:nvGraphicFramePr>
        <p:xfrm>
          <a:off x="660397" y="2736754"/>
          <a:ext cx="7823201"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1624013">
                  <a:extLst>
                    <a:ext uri="{9D8B030D-6E8A-4147-A177-3AD203B41FA5}">
                      <a16:colId xmlns:a16="http://schemas.microsoft.com/office/drawing/2014/main" val="3675579217"/>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tariffario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spesa annua pro capite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annuale</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r>
                        <a:rPr lang="it-IT" sz="1100" u="none" strike="noStrike" dirty="0">
                          <a:effectLst/>
                        </a:rPr>
                        <a:t>incremento pro capite cumulato</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9267879"/>
                  </a:ext>
                </a:extLst>
              </a:tr>
              <a:tr h="295460">
                <a:tc>
                  <a:txBody>
                    <a:bodyPr/>
                    <a:lstStyle/>
                    <a:p>
                      <a:pPr algn="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5,5%</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36,54 €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1,91 €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1,91 €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70988266"/>
                  </a:ext>
                </a:extLst>
              </a:tr>
              <a:tr h="295460">
                <a:tc>
                  <a:txBody>
                    <a:bodyPr/>
                    <a:lstStyle/>
                    <a:p>
                      <a:pPr algn="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5,5%</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38,55 €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2,01 €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it-IT" sz="1100" u="none" strike="noStrike" dirty="0">
                          <a:effectLst/>
                        </a:rPr>
                        <a:t>3,92 €</a:t>
                      </a:r>
                      <a:endParaRPr lang="it-IT" sz="1100" b="0" i="0" u="none" strike="noStrike" dirty="0">
                        <a:solidFill>
                          <a:srgbClr val="000000"/>
                        </a:solidFill>
                        <a:effectLst/>
                        <a:latin typeface="Calibri" panose="020F0502020204030204" pitchFamily="34" charset="0"/>
                      </a:endParaRPr>
                    </a:p>
                  </a:txBody>
                  <a:tcPr marL="9525" marR="9525" marT="9525" marB="0" anchor="b">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13690457"/>
                  </a:ext>
                </a:extLst>
              </a:tr>
            </a:tbl>
          </a:graphicData>
        </a:graphic>
      </p:graphicFrame>
      <p:graphicFrame>
        <p:nvGraphicFramePr>
          <p:cNvPr id="13" name="Tabella 12">
            <a:extLst>
              <a:ext uri="{FF2B5EF4-FFF2-40B4-BE49-F238E27FC236}">
                <a16:creationId xmlns:a16="http://schemas.microsoft.com/office/drawing/2014/main" id="{AFE80DCC-6DFE-3224-0913-AFE6B4D500DF}"/>
              </a:ext>
            </a:extLst>
          </p:cNvPr>
          <p:cNvGraphicFramePr>
            <a:graphicFrameLocks noGrp="1"/>
          </p:cNvGraphicFramePr>
          <p:nvPr/>
        </p:nvGraphicFramePr>
        <p:xfrm>
          <a:off x="660397" y="3916716"/>
          <a:ext cx="7823201" cy="854006"/>
        </p:xfrm>
        <a:graphic>
          <a:graphicData uri="http://schemas.openxmlformats.org/drawingml/2006/table">
            <a:tbl>
              <a:tblPr>
                <a:tableStyleId>{5C22544A-7EE6-4342-B048-85BDC9FD1C3A}</a:tableStyleId>
              </a:tblPr>
              <a:tblGrid>
                <a:gridCol w="406400">
                  <a:extLst>
                    <a:ext uri="{9D8B030D-6E8A-4147-A177-3AD203B41FA5}">
                      <a16:colId xmlns:a16="http://schemas.microsoft.com/office/drawing/2014/main" val="731359565"/>
                    </a:ext>
                  </a:extLst>
                </a:gridCol>
                <a:gridCol w="1450975">
                  <a:extLst>
                    <a:ext uri="{9D8B030D-6E8A-4147-A177-3AD203B41FA5}">
                      <a16:colId xmlns:a16="http://schemas.microsoft.com/office/drawing/2014/main" val="9549043"/>
                    </a:ext>
                  </a:extLst>
                </a:gridCol>
                <a:gridCol w="1624013">
                  <a:extLst>
                    <a:ext uri="{9D8B030D-6E8A-4147-A177-3AD203B41FA5}">
                      <a16:colId xmlns:a16="http://schemas.microsoft.com/office/drawing/2014/main" val="3675579217"/>
                    </a:ext>
                  </a:extLst>
                </a:gridCol>
                <a:gridCol w="2122488">
                  <a:extLst>
                    <a:ext uri="{9D8B030D-6E8A-4147-A177-3AD203B41FA5}">
                      <a16:colId xmlns:a16="http://schemas.microsoft.com/office/drawing/2014/main" val="2663479941"/>
                    </a:ext>
                  </a:extLst>
                </a:gridCol>
                <a:gridCol w="2219325">
                  <a:extLst>
                    <a:ext uri="{9D8B030D-6E8A-4147-A177-3AD203B41FA5}">
                      <a16:colId xmlns:a16="http://schemas.microsoft.com/office/drawing/2014/main" val="4014313147"/>
                    </a:ext>
                  </a:extLst>
                </a:gridCol>
              </a:tblGrid>
              <a:tr h="263086">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it-IT" sz="1100" u="none" strike="noStrike" dirty="0">
                          <a:effectLst/>
                        </a:rPr>
                        <a:t>incremento pro capite annuale</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it-IT" sz="1100" u="none" strike="noStrike" dirty="0">
                          <a:effectLst/>
                        </a:rPr>
                        <a:t>incremento pro capite cumulato</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3899267879"/>
                  </a:ext>
                </a:extLst>
              </a:tr>
              <a:tr h="295460">
                <a:tc>
                  <a:txBody>
                    <a:bodyPr/>
                    <a:lstStyle/>
                    <a:p>
                      <a:pPr algn="r" fontAlgn="b"/>
                      <a:r>
                        <a:rPr lang="it-IT" sz="1100" u="none" strike="noStrike">
                          <a:effectLst/>
                        </a:rPr>
                        <a:t>2022</a:t>
                      </a:r>
                      <a:endParaRPr lang="it-IT"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it-IT" sz="1100" u="none" strike="noStrike" dirty="0">
                          <a:effectLst/>
                        </a:rPr>
                        <a:t>0,52 €</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970988266"/>
                  </a:ext>
                </a:extLst>
              </a:tr>
              <a:tr h="295460">
                <a:tc>
                  <a:txBody>
                    <a:bodyPr/>
                    <a:lstStyle/>
                    <a:p>
                      <a:pPr algn="r" fontAlgn="b"/>
                      <a:r>
                        <a:rPr lang="it-IT" sz="1100" u="none" strike="noStrike">
                          <a:effectLst/>
                        </a:rPr>
                        <a:t>2023</a:t>
                      </a:r>
                      <a:endParaRPr lang="it-IT" sz="11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it-IT" sz="1100" u="none" strike="noStrike" dirty="0">
                          <a:effectLst/>
                        </a:rPr>
                        <a:t>0,57 €</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r" fontAlgn="b"/>
                      <a:r>
                        <a:rPr lang="it-IT" sz="1100" u="none" strike="noStrike" dirty="0">
                          <a:effectLst/>
                        </a:rPr>
                        <a:t>1,09 €</a:t>
                      </a:r>
                      <a:endParaRPr lang="it-IT"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extLst>
                  <a:ext uri="{0D108BD9-81ED-4DB2-BD59-A6C34878D82A}">
                    <a16:rowId xmlns:a16="http://schemas.microsoft.com/office/drawing/2014/main" val="2113690457"/>
                  </a:ext>
                </a:extLst>
              </a:tr>
            </a:tbl>
          </a:graphicData>
        </a:graphic>
      </p:graphicFrame>
    </p:spTree>
    <p:extLst>
      <p:ext uri="{BB962C8B-B14F-4D97-AF65-F5344CB8AC3E}">
        <p14:creationId xmlns:p14="http://schemas.microsoft.com/office/powerpoint/2010/main" val="135612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200" y="274638"/>
            <a:ext cx="8229600" cy="1143000"/>
          </a:xfrm>
        </p:spPr>
        <p:txBody>
          <a:bodyPr>
            <a:normAutofit/>
          </a:bodyPr>
          <a:lstStyle/>
          <a:p>
            <a:pPr algn="ctr"/>
            <a:r>
              <a:rPr lang="it-IT" sz="2400" cap="all" dirty="0">
                <a:solidFill>
                  <a:schemeClr val="bg2">
                    <a:lumMod val="25000"/>
                  </a:schemeClr>
                </a:solidFill>
              </a:rPr>
              <a:t>Costi operativi AGGIORNABILI</a:t>
            </a:r>
          </a:p>
        </p:txBody>
      </p:sp>
      <p:pic>
        <p:nvPicPr>
          <p:cNvPr id="5" name="Immagine 4">
            <a:extLst>
              <a:ext uri="{FF2B5EF4-FFF2-40B4-BE49-F238E27FC236}">
                <a16:creationId xmlns:a16="http://schemas.microsoft.com/office/drawing/2014/main" id="{B4BF0E46-2F5B-0775-E3DB-52FF7CB8859F}"/>
              </a:ext>
            </a:extLst>
          </p:cNvPr>
          <p:cNvPicPr/>
          <p:nvPr/>
        </p:nvPicPr>
        <p:blipFill>
          <a:blip r:embed="rId2"/>
          <a:stretch>
            <a:fillRect/>
          </a:stretch>
        </p:blipFill>
        <p:spPr>
          <a:xfrm>
            <a:off x="1403648" y="1124745"/>
            <a:ext cx="6336704" cy="2448272"/>
          </a:xfrm>
          <a:prstGeom prst="rect">
            <a:avLst/>
          </a:prstGeom>
        </p:spPr>
      </p:pic>
      <p:pic>
        <p:nvPicPr>
          <p:cNvPr id="6" name="Immagine 5">
            <a:extLst>
              <a:ext uri="{FF2B5EF4-FFF2-40B4-BE49-F238E27FC236}">
                <a16:creationId xmlns:a16="http://schemas.microsoft.com/office/drawing/2014/main" id="{9268FC05-6FBB-C02E-2681-5CA92F9E51AE}"/>
              </a:ext>
            </a:extLst>
          </p:cNvPr>
          <p:cNvPicPr/>
          <p:nvPr/>
        </p:nvPicPr>
        <p:blipFill>
          <a:blip r:embed="rId3"/>
          <a:stretch>
            <a:fillRect/>
          </a:stretch>
        </p:blipFill>
        <p:spPr>
          <a:xfrm>
            <a:off x="1403648" y="3777916"/>
            <a:ext cx="6264696" cy="2311213"/>
          </a:xfrm>
          <a:prstGeom prst="rect">
            <a:avLst/>
          </a:prstGeom>
        </p:spPr>
      </p:pic>
    </p:spTree>
    <p:extLst>
      <p:ext uri="{BB962C8B-B14F-4D97-AF65-F5344CB8AC3E}">
        <p14:creationId xmlns:p14="http://schemas.microsoft.com/office/powerpoint/2010/main" val="3823511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2">
            <a:extLst>
              <a:ext uri="{FF2B5EF4-FFF2-40B4-BE49-F238E27FC236}">
                <a16:creationId xmlns:a16="http://schemas.microsoft.com/office/drawing/2014/main" id="{88266882-B8AB-86D6-47E8-76460C5E5DF0}"/>
              </a:ext>
            </a:extLst>
          </p:cNvPr>
          <p:cNvSpPr>
            <a:spLocks noGrp="1"/>
          </p:cNvSpPr>
          <p:nvPr>
            <p:ph type="title"/>
          </p:nvPr>
        </p:nvSpPr>
        <p:spPr>
          <a:xfrm>
            <a:off x="457198" y="226377"/>
            <a:ext cx="8229600" cy="1143000"/>
          </a:xfrm>
        </p:spPr>
        <p:txBody>
          <a:bodyPr>
            <a:normAutofit/>
          </a:bodyPr>
          <a:lstStyle/>
          <a:p>
            <a:pPr algn="ctr"/>
            <a:r>
              <a:rPr lang="it-IT" sz="2400" cap="all" dirty="0">
                <a:solidFill>
                  <a:schemeClr val="bg2">
                    <a:lumMod val="25000"/>
                  </a:schemeClr>
                </a:solidFill>
              </a:rPr>
              <a:t>IPOTESI DI FINANZIAMENTO IN CORSO DI STRUTTURAZIONE DA PARTE DI LRH</a:t>
            </a:r>
          </a:p>
        </p:txBody>
      </p:sp>
      <p:pic>
        <p:nvPicPr>
          <p:cNvPr id="6" name="Immagine 5">
            <a:extLst>
              <a:ext uri="{FF2B5EF4-FFF2-40B4-BE49-F238E27FC236}">
                <a16:creationId xmlns:a16="http://schemas.microsoft.com/office/drawing/2014/main" id="{C62F8785-E86A-4F3C-BB3D-5A48FBC7686A}"/>
              </a:ext>
            </a:extLst>
          </p:cNvPr>
          <p:cNvPicPr>
            <a:picLocks noChangeAspect="1"/>
          </p:cNvPicPr>
          <p:nvPr/>
        </p:nvPicPr>
        <p:blipFill rotWithShape="1">
          <a:blip r:embed="rId2"/>
          <a:srcRect r="4249"/>
          <a:stretch/>
        </p:blipFill>
        <p:spPr>
          <a:xfrm>
            <a:off x="2229916" y="2708920"/>
            <a:ext cx="4684164" cy="3054193"/>
          </a:xfrm>
          <a:prstGeom prst="rect">
            <a:avLst/>
          </a:prstGeom>
        </p:spPr>
      </p:pic>
      <p:sp>
        <p:nvSpPr>
          <p:cNvPr id="8" name="Rettangolo 7">
            <a:extLst>
              <a:ext uri="{FF2B5EF4-FFF2-40B4-BE49-F238E27FC236}">
                <a16:creationId xmlns:a16="http://schemas.microsoft.com/office/drawing/2014/main" id="{E628E602-EC2B-4636-9EC1-37A19EEF6E95}"/>
              </a:ext>
            </a:extLst>
          </p:cNvPr>
          <p:cNvSpPr/>
          <p:nvPr/>
        </p:nvSpPr>
        <p:spPr bwMode="auto">
          <a:xfrm>
            <a:off x="2321998" y="1369377"/>
            <a:ext cx="4500000" cy="1124586"/>
          </a:xfrm>
          <a:prstGeom prst="rect">
            <a:avLst/>
          </a:prstGeom>
          <a:noFill/>
          <a:ln w="9525" cap="flat" cmpd="sng" algn="ctr">
            <a:solidFill>
              <a:srgbClr val="000066"/>
            </a:solidFill>
            <a:prstDash val="solid"/>
            <a:headEnd/>
            <a:tailEnd/>
          </a:ln>
          <a:effectLst/>
        </p:spPr>
        <p:txBody>
          <a:bodyPr anchor="ctr"/>
          <a:lstStyle>
            <a:defPPr>
              <a:defRPr lang="it-IT"/>
            </a:defPPr>
            <a:lvl1pPr algn="l" rtl="0" eaLnBrk="0" fontAlgn="base" hangingPunct="0">
              <a:spcBef>
                <a:spcPct val="0"/>
              </a:spcBef>
              <a:spcAft>
                <a:spcPct val="0"/>
              </a:spcAft>
              <a:defRPr sz="1200" b="1" kern="1200">
                <a:solidFill>
                  <a:schemeClr val="dk1"/>
                </a:solidFill>
                <a:latin typeface="+mn-lt"/>
                <a:ea typeface="+mn-ea"/>
                <a:cs typeface="+mn-cs"/>
              </a:defRPr>
            </a:lvl1pPr>
            <a:lvl2pPr marL="457200" algn="l" rtl="0" eaLnBrk="0" fontAlgn="base" hangingPunct="0">
              <a:spcBef>
                <a:spcPct val="0"/>
              </a:spcBef>
              <a:spcAft>
                <a:spcPct val="0"/>
              </a:spcAft>
              <a:defRPr sz="1200" b="1" kern="1200">
                <a:solidFill>
                  <a:schemeClr val="dk1"/>
                </a:solidFill>
                <a:latin typeface="+mn-lt"/>
                <a:ea typeface="+mn-ea"/>
                <a:cs typeface="+mn-cs"/>
              </a:defRPr>
            </a:lvl2pPr>
            <a:lvl3pPr marL="914400" algn="l" rtl="0" eaLnBrk="0" fontAlgn="base" hangingPunct="0">
              <a:spcBef>
                <a:spcPct val="0"/>
              </a:spcBef>
              <a:spcAft>
                <a:spcPct val="0"/>
              </a:spcAft>
              <a:defRPr sz="1200" b="1" kern="1200">
                <a:solidFill>
                  <a:schemeClr val="dk1"/>
                </a:solidFill>
                <a:latin typeface="+mn-lt"/>
                <a:ea typeface="+mn-ea"/>
                <a:cs typeface="+mn-cs"/>
              </a:defRPr>
            </a:lvl3pPr>
            <a:lvl4pPr marL="1371600" algn="l" rtl="0" eaLnBrk="0" fontAlgn="base" hangingPunct="0">
              <a:spcBef>
                <a:spcPct val="0"/>
              </a:spcBef>
              <a:spcAft>
                <a:spcPct val="0"/>
              </a:spcAft>
              <a:defRPr sz="1200" b="1" kern="1200">
                <a:solidFill>
                  <a:schemeClr val="dk1"/>
                </a:solidFill>
                <a:latin typeface="+mn-lt"/>
                <a:ea typeface="+mn-ea"/>
                <a:cs typeface="+mn-cs"/>
              </a:defRPr>
            </a:lvl4pPr>
            <a:lvl5pPr marL="1828800" algn="l" rtl="0" eaLnBrk="0" fontAlgn="base" hangingPunct="0">
              <a:spcBef>
                <a:spcPct val="0"/>
              </a:spcBef>
              <a:spcAft>
                <a:spcPct val="0"/>
              </a:spcAft>
              <a:defRPr sz="1200" b="1" kern="1200">
                <a:solidFill>
                  <a:schemeClr val="dk1"/>
                </a:solidFill>
                <a:latin typeface="+mn-lt"/>
                <a:ea typeface="+mn-ea"/>
                <a:cs typeface="+mn-cs"/>
              </a:defRPr>
            </a:lvl5pPr>
            <a:lvl6pPr marL="2286000" algn="l" defTabSz="914400" rtl="0" eaLnBrk="1" latinLnBrk="0" hangingPunct="1">
              <a:defRPr sz="1200" b="1" kern="1200">
                <a:solidFill>
                  <a:schemeClr val="dk1"/>
                </a:solidFill>
                <a:latin typeface="+mn-lt"/>
                <a:ea typeface="+mn-ea"/>
                <a:cs typeface="+mn-cs"/>
              </a:defRPr>
            </a:lvl6pPr>
            <a:lvl7pPr marL="2743200" algn="l" defTabSz="914400" rtl="0" eaLnBrk="1" latinLnBrk="0" hangingPunct="1">
              <a:defRPr sz="1200" b="1" kern="1200">
                <a:solidFill>
                  <a:schemeClr val="dk1"/>
                </a:solidFill>
                <a:latin typeface="+mn-lt"/>
                <a:ea typeface="+mn-ea"/>
                <a:cs typeface="+mn-cs"/>
              </a:defRPr>
            </a:lvl7pPr>
            <a:lvl8pPr marL="3200400" algn="l" defTabSz="914400" rtl="0" eaLnBrk="1" latinLnBrk="0" hangingPunct="1">
              <a:defRPr sz="1200" b="1" kern="1200">
                <a:solidFill>
                  <a:schemeClr val="dk1"/>
                </a:solidFill>
                <a:latin typeface="+mn-lt"/>
                <a:ea typeface="+mn-ea"/>
                <a:cs typeface="+mn-cs"/>
              </a:defRPr>
            </a:lvl8pPr>
            <a:lvl9pPr marL="3657600" algn="l" defTabSz="914400" rtl="0" eaLnBrk="1" latinLnBrk="0" hangingPunct="1">
              <a:defRPr sz="1200" b="1" kern="1200">
                <a:solidFill>
                  <a:schemeClr val="dk1"/>
                </a:solidFill>
                <a:latin typeface="+mn-lt"/>
                <a:ea typeface="+mn-ea"/>
                <a:cs typeface="+mn-cs"/>
              </a:defRPr>
            </a:lvl9pPr>
          </a:lstStyle>
          <a:p>
            <a:pPr marL="171450" marR="0" lvl="1" indent="-171450" algn="just" defTabSz="914400" rtl="0" eaLnBrk="0" fontAlgn="base" latinLnBrk="0" hangingPunct="0">
              <a:lnSpc>
                <a:spcPct val="100000"/>
              </a:lnSpc>
              <a:spcBef>
                <a:spcPts val="200"/>
              </a:spcBef>
              <a:spcAft>
                <a:spcPts val="200"/>
              </a:spcAft>
              <a:buClrTx/>
              <a:buSzPct val="100000"/>
              <a:buFont typeface="Arial" panose="020B0604020202020204" pitchFamily="34" charset="0"/>
              <a:buChar char="•"/>
              <a:tabLst/>
              <a:defRPr/>
            </a:pPr>
            <a:r>
              <a:rPr kumimoji="0" lang="it-IT" sz="1000" b="1" i="0" u="none" strike="noStrike" kern="0" cap="none" spc="0" normalizeH="0" baseline="0" noProof="0" dirty="0">
                <a:ln>
                  <a:noFill/>
                </a:ln>
                <a:solidFill>
                  <a:srgbClr val="000000"/>
                </a:solidFill>
                <a:effectLst/>
                <a:uLnTx/>
                <a:uFillTx/>
                <a:latin typeface="Arial"/>
                <a:ea typeface="+mn-ea"/>
                <a:cs typeface="+mn-cs"/>
              </a:rPr>
              <a:t>Fabbisogno finanziario </a:t>
            </a:r>
            <a:r>
              <a:rPr kumimoji="0" lang="it-IT" sz="1000" b="0" i="0" u="none" strike="noStrike" kern="0" cap="none" spc="0" normalizeH="0" baseline="0" noProof="0" dirty="0">
                <a:ln>
                  <a:noFill/>
                </a:ln>
                <a:solidFill>
                  <a:srgbClr val="000000"/>
                </a:solidFill>
                <a:effectLst/>
                <a:uLnTx/>
                <a:uFillTx/>
                <a:latin typeface="Arial"/>
                <a:ea typeface="+mn-ea"/>
                <a:cs typeface="+mn-cs"/>
              </a:rPr>
              <a:t>complessivo pari a circa 105,6 milioni di euro erogati in 4 anni, dal 2023 al 2026 (+1 anno di preammortamento)</a:t>
            </a:r>
          </a:p>
          <a:p>
            <a:pPr marL="171450" marR="0" lvl="1" indent="-171450" algn="just" defTabSz="914400" rtl="0" eaLnBrk="0" fontAlgn="base" latinLnBrk="0" hangingPunct="0">
              <a:lnSpc>
                <a:spcPct val="100000"/>
              </a:lnSpc>
              <a:spcBef>
                <a:spcPts val="200"/>
              </a:spcBef>
              <a:spcAft>
                <a:spcPts val="200"/>
              </a:spcAft>
              <a:buClrTx/>
              <a:buSzPct val="100000"/>
              <a:buFont typeface="Arial" panose="020B0604020202020204" pitchFamily="34" charset="0"/>
              <a:buChar char="•"/>
              <a:tabLst/>
              <a:defRPr/>
            </a:pPr>
            <a:r>
              <a:rPr kumimoji="0" lang="it-IT" sz="1000" b="1" i="0" u="none" strike="noStrike" kern="0" cap="none" spc="0" normalizeH="0" baseline="0" noProof="0" dirty="0">
                <a:ln>
                  <a:noFill/>
                </a:ln>
                <a:solidFill>
                  <a:srgbClr val="000000"/>
                </a:solidFill>
                <a:effectLst/>
                <a:uLnTx/>
                <a:uFillTx/>
                <a:latin typeface="Arial"/>
                <a:ea typeface="+mn-ea"/>
                <a:cs typeface="+mn-cs"/>
              </a:rPr>
              <a:t>Rimborso</a:t>
            </a:r>
            <a:r>
              <a:rPr kumimoji="0" lang="it-IT" sz="1000" b="0" i="0" u="none" strike="noStrike" kern="0" cap="none" spc="0" normalizeH="0" baseline="0" noProof="0" dirty="0">
                <a:ln>
                  <a:noFill/>
                </a:ln>
                <a:solidFill>
                  <a:srgbClr val="000000"/>
                </a:solidFill>
                <a:effectLst/>
                <a:uLnTx/>
                <a:uFillTx/>
                <a:latin typeface="Arial"/>
                <a:ea typeface="+mn-ea"/>
                <a:cs typeface="+mn-cs"/>
              </a:rPr>
              <a:t> del finanziamento previsto in 14 anni, dal 2028 al 2041</a:t>
            </a:r>
          </a:p>
          <a:p>
            <a:pPr marL="171450" marR="0" lvl="1" indent="-171450" algn="just" defTabSz="914400" rtl="0" eaLnBrk="0" fontAlgn="base" latinLnBrk="0" hangingPunct="0">
              <a:lnSpc>
                <a:spcPct val="100000"/>
              </a:lnSpc>
              <a:spcBef>
                <a:spcPts val="200"/>
              </a:spcBef>
              <a:spcAft>
                <a:spcPts val="200"/>
              </a:spcAft>
              <a:buClrTx/>
              <a:buSzPct val="100000"/>
              <a:buFont typeface="Arial" panose="020B0604020202020204" pitchFamily="34" charset="0"/>
              <a:buChar char="•"/>
              <a:tabLst/>
              <a:defRPr/>
            </a:pPr>
            <a:r>
              <a:rPr kumimoji="0" lang="it-IT" sz="1000" b="0" i="0" u="none" strike="noStrike" kern="0" cap="none" spc="0" normalizeH="0" baseline="0" noProof="0" dirty="0">
                <a:ln>
                  <a:noFill/>
                </a:ln>
                <a:solidFill>
                  <a:srgbClr val="000000"/>
                </a:solidFill>
                <a:effectLst/>
                <a:uLnTx/>
                <a:uFillTx/>
                <a:latin typeface="Arial"/>
                <a:ea typeface="+mn-ea"/>
                <a:cs typeface="+mn-cs"/>
              </a:rPr>
              <a:t>Erogazione di linea breve (</a:t>
            </a:r>
            <a:r>
              <a:rPr kumimoji="0" lang="it-IT" sz="1000" b="1" i="0" u="none" strike="noStrike" kern="0" cap="none" spc="0" normalizeH="0" baseline="0" noProof="0" dirty="0">
                <a:ln>
                  <a:noFill/>
                </a:ln>
                <a:solidFill>
                  <a:srgbClr val="000000"/>
                </a:solidFill>
                <a:effectLst/>
                <a:uLnTx/>
                <a:uFillTx/>
                <a:latin typeface="Arial"/>
                <a:ea typeface="+mn-ea"/>
                <a:cs typeface="+mn-cs"/>
              </a:rPr>
              <a:t>bridge</a:t>
            </a:r>
            <a:r>
              <a:rPr kumimoji="0" lang="it-IT" sz="1000" b="0" i="0" u="none" strike="noStrike" kern="0" cap="none" spc="0" normalizeH="0" baseline="0" noProof="0" dirty="0">
                <a:ln>
                  <a:noFill/>
                </a:ln>
                <a:solidFill>
                  <a:srgbClr val="000000"/>
                </a:solidFill>
                <a:effectLst/>
                <a:uLnTx/>
                <a:uFillTx/>
                <a:latin typeface="Arial"/>
                <a:ea typeface="+mn-ea"/>
                <a:cs typeface="+mn-cs"/>
              </a:rPr>
              <a:t>) prevista nel 2022 di circa 5 milioni di euro e rimborso integrale dello stesso previsto nel 2023</a:t>
            </a:r>
          </a:p>
        </p:txBody>
      </p:sp>
    </p:spTree>
    <p:extLst>
      <p:ext uri="{BB962C8B-B14F-4D97-AF65-F5344CB8AC3E}">
        <p14:creationId xmlns:p14="http://schemas.microsoft.com/office/powerpoint/2010/main" val="147414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400" dirty="0">
                <a:solidFill>
                  <a:schemeClr val="bg2">
                    <a:lumMod val="25000"/>
                  </a:schemeClr>
                </a:solidFill>
              </a:rPr>
              <a:t>Deliberazione CP N° 29 del 21-06-2021</a:t>
            </a:r>
          </a:p>
        </p:txBody>
      </p:sp>
      <p:graphicFrame>
        <p:nvGraphicFramePr>
          <p:cNvPr id="5" name="Tabella 4">
            <a:extLst>
              <a:ext uri="{FF2B5EF4-FFF2-40B4-BE49-F238E27FC236}">
                <a16:creationId xmlns:a16="http://schemas.microsoft.com/office/drawing/2014/main" id="{055B0B33-B4F3-59F5-6488-7AB452A09612}"/>
              </a:ext>
            </a:extLst>
          </p:cNvPr>
          <p:cNvGraphicFramePr>
            <a:graphicFrameLocks noGrp="1"/>
          </p:cNvGraphicFramePr>
          <p:nvPr>
            <p:extLst>
              <p:ext uri="{D42A27DB-BD31-4B8C-83A1-F6EECF244321}">
                <p14:modId xmlns:p14="http://schemas.microsoft.com/office/powerpoint/2010/main" val="533106646"/>
              </p:ext>
            </p:extLst>
          </p:nvPr>
        </p:nvGraphicFramePr>
        <p:xfrm>
          <a:off x="833597" y="1306084"/>
          <a:ext cx="7476806" cy="4245831"/>
        </p:xfrm>
        <a:graphic>
          <a:graphicData uri="http://schemas.openxmlformats.org/drawingml/2006/table">
            <a:tbl>
              <a:tblPr firstRow="1" firstCol="1" bandRow="1">
                <a:tableStyleId>{5C22544A-7EE6-4342-B048-85BDC9FD1C3A}</a:tableStyleId>
              </a:tblPr>
              <a:tblGrid>
                <a:gridCol w="2883176">
                  <a:extLst>
                    <a:ext uri="{9D8B030D-6E8A-4147-A177-3AD203B41FA5}">
                      <a16:colId xmlns:a16="http://schemas.microsoft.com/office/drawing/2014/main" val="4070098508"/>
                    </a:ext>
                  </a:extLst>
                </a:gridCol>
                <a:gridCol w="959424">
                  <a:extLst>
                    <a:ext uri="{9D8B030D-6E8A-4147-A177-3AD203B41FA5}">
                      <a16:colId xmlns:a16="http://schemas.microsoft.com/office/drawing/2014/main" val="2831362283"/>
                    </a:ext>
                  </a:extLst>
                </a:gridCol>
                <a:gridCol w="891594">
                  <a:extLst>
                    <a:ext uri="{9D8B030D-6E8A-4147-A177-3AD203B41FA5}">
                      <a16:colId xmlns:a16="http://schemas.microsoft.com/office/drawing/2014/main" val="2094206977"/>
                    </a:ext>
                  </a:extLst>
                </a:gridCol>
                <a:gridCol w="959424">
                  <a:extLst>
                    <a:ext uri="{9D8B030D-6E8A-4147-A177-3AD203B41FA5}">
                      <a16:colId xmlns:a16="http://schemas.microsoft.com/office/drawing/2014/main" val="3706025661"/>
                    </a:ext>
                  </a:extLst>
                </a:gridCol>
                <a:gridCol w="891594">
                  <a:extLst>
                    <a:ext uri="{9D8B030D-6E8A-4147-A177-3AD203B41FA5}">
                      <a16:colId xmlns:a16="http://schemas.microsoft.com/office/drawing/2014/main" val="3924613152"/>
                    </a:ext>
                  </a:extLst>
                </a:gridCol>
                <a:gridCol w="891594">
                  <a:extLst>
                    <a:ext uri="{9D8B030D-6E8A-4147-A177-3AD203B41FA5}">
                      <a16:colId xmlns:a16="http://schemas.microsoft.com/office/drawing/2014/main" val="3776961870"/>
                    </a:ext>
                  </a:extLst>
                </a:gridCol>
              </a:tblGrid>
              <a:tr h="2547499">
                <a:tc>
                  <a:txBody>
                    <a:bodyPr/>
                    <a:lstStyle/>
                    <a:p>
                      <a:pPr algn="just">
                        <a:lnSpc>
                          <a:spcPct val="107000"/>
                        </a:lnSpc>
                      </a:pPr>
                      <a:r>
                        <a:rPr lang="it-IT" sz="1200" dirty="0">
                          <a:effectLst/>
                        </a:rPr>
                        <a:t>anno</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it-IT" sz="1200" dirty="0">
                          <a:effectLst/>
                        </a:rPr>
                        <a:t>2020</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it-IT" sz="1200" dirty="0">
                          <a:effectLst/>
                        </a:rPr>
                        <a:t>2021</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it-IT" sz="1200" dirty="0">
                          <a:effectLst/>
                        </a:rPr>
                        <a:t>2022</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it-IT" sz="1200" dirty="0">
                          <a:effectLst/>
                        </a:rPr>
                        <a:t>2023</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pPr>
                      <a:r>
                        <a:rPr lang="it-IT" sz="1200" dirty="0">
                          <a:effectLst/>
                        </a:rPr>
                        <a:t>Totale 2020-2035</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8271491"/>
                  </a:ext>
                </a:extLst>
              </a:tr>
              <a:tr h="849166">
                <a:tc>
                  <a:txBody>
                    <a:bodyPr/>
                    <a:lstStyle/>
                    <a:p>
                      <a:pPr algn="just">
                        <a:lnSpc>
                          <a:spcPct val="107000"/>
                        </a:lnSpc>
                      </a:pPr>
                      <a:r>
                        <a:rPr lang="it-IT" sz="1200">
                          <a:effectLst/>
                        </a:rPr>
                        <a:t>Investimenti Lordo contributi[k€]</a:t>
                      </a:r>
                      <a:endParaRPr lang="it-IT" sz="120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pPr>
                      <a:r>
                        <a:rPr lang="it-IT" sz="1200" dirty="0">
                          <a:effectLst/>
                        </a:rPr>
                        <a:t>28.100</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32.010</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22.692</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17.727</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212.688</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5490260"/>
                  </a:ext>
                </a:extLst>
              </a:tr>
              <a:tr h="849166">
                <a:tc>
                  <a:txBody>
                    <a:bodyPr/>
                    <a:lstStyle/>
                    <a:p>
                      <a:pPr algn="just">
                        <a:lnSpc>
                          <a:spcPct val="107000"/>
                        </a:lnSpc>
                      </a:pPr>
                      <a:r>
                        <a:rPr lang="it-IT" sz="1200" dirty="0">
                          <a:effectLst/>
                        </a:rPr>
                        <a:t>Variazioni annuali Tariffa [%]</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7000"/>
                        </a:lnSpc>
                      </a:pPr>
                      <a:r>
                        <a:rPr lang="it-IT" sz="1200">
                          <a:effectLst/>
                        </a:rPr>
                        <a:t>0,00</a:t>
                      </a:r>
                      <a:endParaRPr lang="it-IT" sz="120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a:effectLst/>
                        </a:rPr>
                        <a:t>3,00</a:t>
                      </a:r>
                      <a:endParaRPr lang="it-IT" sz="120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1,50</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1,50</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tc>
                  <a:txBody>
                    <a:bodyPr/>
                    <a:lstStyle/>
                    <a:p>
                      <a:pPr algn="r">
                        <a:lnSpc>
                          <a:spcPct val="107000"/>
                        </a:lnSpc>
                      </a:pPr>
                      <a:r>
                        <a:rPr lang="it-IT" sz="1200" dirty="0">
                          <a:effectLst/>
                        </a:rPr>
                        <a:t>0,40</a:t>
                      </a:r>
                      <a:endParaRPr lang="it-IT" sz="1200" dirty="0">
                        <a:effectLst/>
                        <a:latin typeface="RotisSansSerif"/>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1072133"/>
                  </a:ext>
                </a:extLst>
              </a:tr>
            </a:tbl>
          </a:graphicData>
        </a:graphic>
      </p:graphicFrame>
    </p:spTree>
    <p:extLst>
      <p:ext uri="{BB962C8B-B14F-4D97-AF65-F5344CB8AC3E}">
        <p14:creationId xmlns:p14="http://schemas.microsoft.com/office/powerpoint/2010/main" val="181686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107504" y="1166842"/>
            <a:ext cx="8928992" cy="4524315"/>
          </a:xfrm>
          <a:prstGeom prst="rect">
            <a:avLst/>
          </a:prstGeom>
          <a:solidFill>
            <a:schemeClr val="bg1"/>
          </a:solidFill>
          <a:ln w="25400">
            <a:solidFill>
              <a:schemeClr val="accent1"/>
            </a:solidFill>
          </a:ln>
        </p:spPr>
        <p:txBody>
          <a:bodyPr wrap="square" rtlCol="0">
            <a:spAutoFit/>
          </a:bodyPr>
          <a:lstStyle/>
          <a:p>
            <a:pPr algn="just"/>
            <a:r>
              <a:rPr lang="it-IT" dirty="0">
                <a:solidFill>
                  <a:prstClr val="black"/>
                </a:solidFill>
                <a:latin typeface="+mj-lt"/>
                <a:ea typeface="Times New Roman" panose="02020603050405020304" pitchFamily="18" charset="0"/>
              </a:rPr>
              <a:t>Il Gestore, nella predisposizione dell’istanza, e la struttura tecnica dell’Ufficio d’ambito di Lecco, nell’effettuazione dell’istruttoria, dovranno tener conto dei seguenti indirizzi:</a:t>
            </a:r>
          </a:p>
          <a:p>
            <a:r>
              <a:rPr lang="it-IT" dirty="0"/>
              <a:t>− il significativo incremento del livello degli investimenti proposto nel </a:t>
            </a:r>
            <a:r>
              <a:rPr lang="it-IT" dirty="0" err="1"/>
              <a:t>PdI</a:t>
            </a:r>
            <a:r>
              <a:rPr lang="it-IT" dirty="0"/>
              <a:t> deve essere finalizzato al conseguimento degli obiettivi di qualità tecnica previsti dalla Delibera ARERA 917/2017/R/IDR ed all’attuazione delle disposizioni del Regolamento Regionale 6/2019 con particolare riguardo al “Programma di riassetto delle fognature e degli sfioratori”; </a:t>
            </a:r>
          </a:p>
          <a:p>
            <a:r>
              <a:rPr lang="it-IT" dirty="0"/>
              <a:t>− l’estensione della concessione deve consentire di realizzare maggiori investimenti già a partire dal vigente periodo regolatorio MTI-3 oppure la significatività dei maggiori investimenti deve risultare soddisfatta analizzando la proposta sull’attuale periodo residuo della concessione;</a:t>
            </a:r>
          </a:p>
          <a:p>
            <a:r>
              <a:rPr lang="it-IT" dirty="0"/>
              <a:t>− il nuovo PEF dovrà dare evidenza di incrementi annuali della tariffa sostenibili per l’utenza;</a:t>
            </a:r>
          </a:p>
          <a:p>
            <a:r>
              <a:rPr lang="it-IT" dirty="0"/>
              <a:t>− dovrà essere previsto un percorso di sensibile efficientamento dei costi operativi societari</a:t>
            </a:r>
            <a:endParaRPr lang="it-IT" dirty="0">
              <a:latin typeface="+mj-lt"/>
            </a:endParaRPr>
          </a:p>
        </p:txBody>
      </p:sp>
      <p:sp>
        <p:nvSpPr>
          <p:cNvPr id="11" name="Titolo 2">
            <a:extLst>
              <a:ext uri="{FF2B5EF4-FFF2-40B4-BE49-F238E27FC236}">
                <a16:creationId xmlns:a16="http://schemas.microsoft.com/office/drawing/2014/main" id="{EF1A1508-DD4A-41AC-9B1F-D5136881B4D3}"/>
              </a:ext>
            </a:extLst>
          </p:cNvPr>
          <p:cNvSpPr>
            <a:spLocks noGrp="1"/>
          </p:cNvSpPr>
          <p:nvPr>
            <p:ph type="title"/>
          </p:nvPr>
        </p:nvSpPr>
        <p:spPr>
          <a:xfrm>
            <a:off x="457200" y="515872"/>
            <a:ext cx="8229600" cy="828838"/>
          </a:xfrm>
        </p:spPr>
        <p:txBody>
          <a:bodyPr>
            <a:noAutofit/>
          </a:bodyPr>
          <a:lstStyle/>
          <a:p>
            <a:pPr lvl="0" algn="ctr"/>
            <a:r>
              <a:rPr lang="it-IT" sz="2400" dirty="0">
                <a:solidFill>
                  <a:schemeClr val="bg2">
                    <a:lumMod val="25000"/>
                  </a:schemeClr>
                </a:solidFill>
              </a:rPr>
              <a:t>Deliberazione CP N° 30 del 21-06-2021</a:t>
            </a:r>
          </a:p>
        </p:txBody>
      </p:sp>
    </p:spTree>
    <p:extLst>
      <p:ext uri="{BB962C8B-B14F-4D97-AF65-F5344CB8AC3E}">
        <p14:creationId xmlns:p14="http://schemas.microsoft.com/office/powerpoint/2010/main" val="21661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2" end="2"/>
                                            </p:txEl>
                                          </p:spTgt>
                                        </p:tgtEl>
                                        <p:attrNameLst>
                                          <p:attrName>style.color</p:attrName>
                                        </p:attrNameLst>
                                      </p:cBhvr>
                                      <p:to>
                                        <a:srgbClr val="EB641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49A26E3-1F0E-874E-38DD-1FAEF91262A8}"/>
              </a:ext>
            </a:extLst>
          </p:cNvPr>
          <p:cNvPicPr/>
          <p:nvPr/>
        </p:nvPicPr>
        <p:blipFill>
          <a:blip r:embed="rId2"/>
          <a:stretch>
            <a:fillRect/>
          </a:stretch>
        </p:blipFill>
        <p:spPr>
          <a:xfrm>
            <a:off x="457200" y="1417638"/>
            <a:ext cx="8229600" cy="4243609"/>
          </a:xfrm>
          <a:prstGeom prst="rect">
            <a:avLst/>
          </a:prstGeom>
        </p:spPr>
      </p:pic>
      <p:sp>
        <p:nvSpPr>
          <p:cNvPr id="7" name="Titolo 2">
            <a:extLst>
              <a:ext uri="{FF2B5EF4-FFF2-40B4-BE49-F238E27FC236}">
                <a16:creationId xmlns:a16="http://schemas.microsoft.com/office/drawing/2014/main" id="{509121F1-BC63-7CE4-D9DF-A2400C1C09A9}"/>
              </a:ext>
            </a:extLst>
          </p:cNvPr>
          <p:cNvSpPr>
            <a:spLocks noGrp="1"/>
          </p:cNvSpPr>
          <p:nvPr>
            <p:ph type="title"/>
          </p:nvPr>
        </p:nvSpPr>
        <p:spPr>
          <a:xfrm>
            <a:off x="457200" y="274638"/>
            <a:ext cx="8229600" cy="1143000"/>
          </a:xfrm>
        </p:spPr>
        <p:txBody>
          <a:bodyPr>
            <a:normAutofit/>
          </a:bodyPr>
          <a:lstStyle/>
          <a:p>
            <a:pPr algn="ctr"/>
            <a:r>
              <a:rPr lang="it-IT" sz="2400" dirty="0">
                <a:solidFill>
                  <a:schemeClr val="bg2">
                    <a:lumMod val="25000"/>
                  </a:schemeClr>
                </a:solidFill>
              </a:rPr>
              <a:t>CONFRONTO TRA SCHEMI REGOLATORI</a:t>
            </a:r>
            <a:br>
              <a:rPr lang="it-IT" sz="2400" dirty="0">
                <a:solidFill>
                  <a:schemeClr val="bg2">
                    <a:lumMod val="25000"/>
                  </a:schemeClr>
                </a:solidFill>
              </a:rPr>
            </a:br>
            <a:r>
              <a:rPr lang="it-IT" sz="2400" dirty="0">
                <a:solidFill>
                  <a:schemeClr val="bg2">
                    <a:lumMod val="25000"/>
                  </a:schemeClr>
                </a:solidFill>
              </a:rPr>
              <a:t>VIGENTE – PROPOSTO</a:t>
            </a:r>
            <a:endParaRPr lang="it-IT" sz="2400" dirty="0"/>
          </a:p>
        </p:txBody>
      </p:sp>
    </p:spTree>
    <p:extLst>
      <p:ext uri="{BB962C8B-B14F-4D97-AF65-F5344CB8AC3E}">
        <p14:creationId xmlns:p14="http://schemas.microsoft.com/office/powerpoint/2010/main" val="270265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D80B614-55B8-4049-8477-3DD90C8E80F9}"/>
              </a:ext>
            </a:extLst>
          </p:cNvPr>
          <p:cNvSpPr txBox="1"/>
          <p:nvPr/>
        </p:nvSpPr>
        <p:spPr>
          <a:xfrm>
            <a:off x="107504" y="1720840"/>
            <a:ext cx="8928992" cy="3416320"/>
          </a:xfrm>
          <a:prstGeom prst="rect">
            <a:avLst/>
          </a:prstGeom>
          <a:solidFill>
            <a:schemeClr val="bg1"/>
          </a:solidFill>
          <a:ln w="25400">
            <a:solidFill>
              <a:schemeClr val="accent1"/>
            </a:solidFill>
          </a:ln>
        </p:spPr>
        <p:txBody>
          <a:bodyPr wrap="square" rtlCol="0">
            <a:spAutoFit/>
          </a:bodyPr>
          <a:lstStyle/>
          <a:p>
            <a:pPr algn="just"/>
            <a:r>
              <a:rPr lang="it-IT" u="sng" dirty="0">
                <a:solidFill>
                  <a:prstClr val="black"/>
                </a:solidFill>
                <a:latin typeface="+mj-lt"/>
                <a:ea typeface="Times New Roman" panose="02020603050405020304" pitchFamily="18" charset="0"/>
              </a:rPr>
              <a:t>Nel</a:t>
            </a:r>
            <a:r>
              <a:rPr lang="it-IT" dirty="0">
                <a:solidFill>
                  <a:prstClr val="black"/>
                </a:solidFill>
                <a:latin typeface="+mj-lt"/>
                <a:ea typeface="Times New Roman" panose="02020603050405020304" pitchFamily="18" charset="0"/>
              </a:rPr>
              <a:t> secondo </a:t>
            </a:r>
            <a:r>
              <a:rPr lang="it-IT" u="sng" dirty="0">
                <a:solidFill>
                  <a:prstClr val="black"/>
                </a:solidFill>
                <a:latin typeface="+mj-lt"/>
                <a:ea typeface="Times New Roman" panose="02020603050405020304" pitchFamily="18" charset="0"/>
              </a:rPr>
              <a:t>biennio</a:t>
            </a:r>
            <a:r>
              <a:rPr lang="it-IT" dirty="0">
                <a:solidFill>
                  <a:prstClr val="black"/>
                </a:solidFill>
                <a:latin typeface="+mj-lt"/>
                <a:ea typeface="Times New Roman" panose="02020603050405020304" pitchFamily="18" charset="0"/>
              </a:rPr>
              <a:t>, </a:t>
            </a:r>
            <a:r>
              <a:rPr lang="it-IT" u="sng" dirty="0">
                <a:solidFill>
                  <a:prstClr val="black"/>
                </a:solidFill>
                <a:latin typeface="+mj-lt"/>
                <a:ea typeface="Times New Roman" panose="02020603050405020304" pitchFamily="18" charset="0"/>
              </a:rPr>
              <a:t>2022-2023</a:t>
            </a:r>
            <a:r>
              <a:rPr lang="it-IT" dirty="0">
                <a:solidFill>
                  <a:prstClr val="black"/>
                </a:solidFill>
                <a:latin typeface="+mj-lt"/>
                <a:ea typeface="Times New Roman" panose="02020603050405020304" pitchFamily="18" charset="0"/>
              </a:rPr>
              <a:t>, del quadriennio oggetto dell’ultima predisposizione tariffaria, è possibile cogliere appieno gli effetti attesi dalla misura di estensione della durata dell’affidamento. </a:t>
            </a:r>
            <a:r>
              <a:rPr lang="it-IT" u="sng" dirty="0">
                <a:solidFill>
                  <a:prstClr val="black"/>
                </a:solidFill>
                <a:latin typeface="+mj-lt"/>
                <a:ea typeface="Times New Roman" panose="02020603050405020304" pitchFamily="18" charset="0"/>
              </a:rPr>
              <a:t>Il valore annuo degli investimenti incrementa sensibilmente attestandosi sui livelli del biennio precedente</a:t>
            </a:r>
            <a:r>
              <a:rPr lang="it-IT" dirty="0">
                <a:solidFill>
                  <a:prstClr val="black"/>
                </a:solidFill>
                <a:latin typeface="+mj-lt"/>
                <a:ea typeface="Times New Roman" panose="02020603050405020304" pitchFamily="18" charset="0"/>
              </a:rPr>
              <a:t>. </a:t>
            </a:r>
          </a:p>
          <a:p>
            <a:pPr algn="just"/>
            <a:r>
              <a:rPr lang="it-IT" dirty="0">
                <a:solidFill>
                  <a:prstClr val="black"/>
                </a:solidFill>
                <a:latin typeface="+mj-lt"/>
                <a:ea typeface="Times New Roman" panose="02020603050405020304" pitchFamily="18" charset="0"/>
              </a:rPr>
              <a:t>L’estensione della durata dell’affidamento simulata nel piano economico finanziario permette di mantenere </a:t>
            </a:r>
            <a:r>
              <a:rPr lang="it-IT" u="sng" dirty="0">
                <a:solidFill>
                  <a:prstClr val="black"/>
                </a:solidFill>
                <a:latin typeface="+mj-lt"/>
                <a:ea typeface="Times New Roman" panose="02020603050405020304" pitchFamily="18" charset="0"/>
              </a:rPr>
              <a:t>costante</a:t>
            </a:r>
            <a:r>
              <a:rPr lang="it-IT" dirty="0">
                <a:solidFill>
                  <a:prstClr val="black"/>
                </a:solidFill>
                <a:latin typeface="+mj-lt"/>
                <a:ea typeface="Times New Roman" panose="02020603050405020304" pitchFamily="18" charset="0"/>
              </a:rPr>
              <a:t> il livello degli investimenti </a:t>
            </a:r>
            <a:r>
              <a:rPr lang="it-IT" u="sng" dirty="0">
                <a:solidFill>
                  <a:prstClr val="black"/>
                </a:solidFill>
                <a:latin typeface="+mj-lt"/>
                <a:ea typeface="Times New Roman" panose="02020603050405020304" pitchFamily="18" charset="0"/>
              </a:rPr>
              <a:t>anche nel biennio successivo</a:t>
            </a:r>
            <a:r>
              <a:rPr lang="it-IT" dirty="0">
                <a:solidFill>
                  <a:prstClr val="black"/>
                </a:solidFill>
                <a:latin typeface="+mj-lt"/>
                <a:ea typeface="Times New Roman" panose="02020603050405020304" pitchFamily="18" charset="0"/>
              </a:rPr>
              <a:t>, consentendo sia l’avvio del programma di riassetto delle fognature e degli scolmatori, sia di dare nuovo impulso al piano di razionalizzazione del sistema depurativo, con la ricollocazione del depuratore di Lecco.</a:t>
            </a:r>
          </a:p>
          <a:p>
            <a:pPr algn="just"/>
            <a:r>
              <a:rPr lang="it-IT" u="sng" dirty="0">
                <a:solidFill>
                  <a:prstClr val="black"/>
                </a:solidFill>
                <a:latin typeface="+mj-lt"/>
                <a:ea typeface="Times New Roman" panose="02020603050405020304" pitchFamily="18" charset="0"/>
              </a:rPr>
              <a:t>Gli investimenti al 2035 passano da 152 mln a 332 mln</a:t>
            </a:r>
            <a:r>
              <a:rPr lang="it-IT" dirty="0">
                <a:solidFill>
                  <a:prstClr val="black"/>
                </a:solidFill>
                <a:latin typeface="+mj-lt"/>
                <a:ea typeface="Times New Roman" panose="02020603050405020304" pitchFamily="18" charset="0"/>
              </a:rPr>
              <a:t>.</a:t>
            </a:r>
          </a:p>
        </p:txBody>
      </p:sp>
      <p:sp>
        <p:nvSpPr>
          <p:cNvPr id="9" name="Titolo 2">
            <a:extLst>
              <a:ext uri="{FF2B5EF4-FFF2-40B4-BE49-F238E27FC236}">
                <a16:creationId xmlns:a16="http://schemas.microsoft.com/office/drawing/2014/main" id="{A1F4A29E-B90C-1B69-0500-EBC876A7C174}"/>
              </a:ext>
            </a:extLst>
          </p:cNvPr>
          <p:cNvSpPr>
            <a:spLocks noGrp="1"/>
          </p:cNvSpPr>
          <p:nvPr>
            <p:ph type="title"/>
          </p:nvPr>
        </p:nvSpPr>
        <p:spPr>
          <a:xfrm>
            <a:off x="457200" y="274638"/>
            <a:ext cx="8229600" cy="1143000"/>
          </a:xfrm>
        </p:spPr>
        <p:txBody>
          <a:bodyPr>
            <a:normAutofit/>
          </a:bodyPr>
          <a:lstStyle/>
          <a:p>
            <a:pPr algn="ctr"/>
            <a:r>
              <a:rPr lang="it-IT" sz="2400" dirty="0">
                <a:solidFill>
                  <a:schemeClr val="bg2">
                    <a:lumMod val="25000"/>
                  </a:schemeClr>
                </a:solidFill>
              </a:rPr>
              <a:t>CONFRONTO TRA SCHEMI REGOLATORI</a:t>
            </a:r>
            <a:br>
              <a:rPr lang="it-IT" sz="2400" dirty="0">
                <a:solidFill>
                  <a:schemeClr val="bg2">
                    <a:lumMod val="25000"/>
                  </a:schemeClr>
                </a:solidFill>
              </a:rPr>
            </a:br>
            <a:r>
              <a:rPr lang="it-IT" sz="2400" dirty="0">
                <a:solidFill>
                  <a:schemeClr val="bg2">
                    <a:lumMod val="25000"/>
                  </a:schemeClr>
                </a:solidFill>
              </a:rPr>
              <a:t>VIGENTE – PROPOSTO</a:t>
            </a:r>
            <a:endParaRPr lang="it-IT" sz="2400" dirty="0"/>
          </a:p>
        </p:txBody>
      </p:sp>
    </p:spTree>
    <p:extLst>
      <p:ext uri="{BB962C8B-B14F-4D97-AF65-F5344CB8AC3E}">
        <p14:creationId xmlns:p14="http://schemas.microsoft.com/office/powerpoint/2010/main" val="258298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1"/>
          <p:cNvSpPr txBox="1">
            <a:spLocks/>
          </p:cNvSpPr>
          <p:nvPr/>
        </p:nvSpPr>
        <p:spPr>
          <a:xfrm>
            <a:off x="4716016" y="1353964"/>
            <a:ext cx="4104456" cy="4608511"/>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olo 2">
            <a:extLst>
              <a:ext uri="{FF2B5EF4-FFF2-40B4-BE49-F238E27FC236}">
                <a16:creationId xmlns:a16="http://schemas.microsoft.com/office/drawing/2014/main" id="{89770363-DD96-4693-B612-F88BD40FC6C0}"/>
              </a:ext>
            </a:extLst>
          </p:cNvPr>
          <p:cNvSpPr>
            <a:spLocks noGrp="1"/>
          </p:cNvSpPr>
          <p:nvPr>
            <p:ph type="title"/>
          </p:nvPr>
        </p:nvSpPr>
        <p:spPr>
          <a:xfrm>
            <a:off x="457198" y="306350"/>
            <a:ext cx="8229600" cy="490066"/>
          </a:xfrm>
        </p:spPr>
        <p:txBody>
          <a:bodyPr>
            <a:normAutofit fontScale="90000"/>
          </a:bodyPr>
          <a:lstStyle/>
          <a:p>
            <a:pPr algn="ctr"/>
            <a:r>
              <a:rPr lang="it-IT" sz="2400" dirty="0">
                <a:solidFill>
                  <a:schemeClr val="bg2">
                    <a:lumMod val="25000"/>
                  </a:schemeClr>
                </a:solidFill>
              </a:rPr>
              <a:t>CONFRONTO TRA SCHEMI REGOLATORI</a:t>
            </a:r>
            <a:br>
              <a:rPr lang="it-IT" sz="2400" dirty="0">
                <a:solidFill>
                  <a:schemeClr val="bg2">
                    <a:lumMod val="25000"/>
                  </a:schemeClr>
                </a:solidFill>
              </a:rPr>
            </a:br>
            <a:r>
              <a:rPr lang="it-IT" sz="2400" dirty="0">
                <a:solidFill>
                  <a:schemeClr val="bg2">
                    <a:lumMod val="25000"/>
                  </a:schemeClr>
                </a:solidFill>
              </a:rPr>
              <a:t>VIGENTE – PROPOSTO</a:t>
            </a:r>
            <a:endParaRPr lang="it-IT" sz="2400" cap="all" dirty="0">
              <a:solidFill>
                <a:schemeClr val="bg2">
                  <a:lumMod val="25000"/>
                </a:schemeClr>
              </a:solidFill>
            </a:endParaRPr>
          </a:p>
        </p:txBody>
      </p:sp>
      <p:sp>
        <p:nvSpPr>
          <p:cNvPr id="9" name="CasellaDiTesto 8">
            <a:extLst>
              <a:ext uri="{FF2B5EF4-FFF2-40B4-BE49-F238E27FC236}">
                <a16:creationId xmlns:a16="http://schemas.microsoft.com/office/drawing/2014/main" id="{E59F00F2-6D86-3993-0E3F-0D6E5548E794}"/>
              </a:ext>
            </a:extLst>
          </p:cNvPr>
          <p:cNvSpPr txBox="1"/>
          <p:nvPr/>
        </p:nvSpPr>
        <p:spPr>
          <a:xfrm>
            <a:off x="107502" y="5039145"/>
            <a:ext cx="8928992" cy="923330"/>
          </a:xfrm>
          <a:prstGeom prst="rect">
            <a:avLst/>
          </a:prstGeom>
          <a:noFill/>
        </p:spPr>
        <p:txBody>
          <a:bodyPr wrap="square">
            <a:spAutoFit/>
          </a:bodyPr>
          <a:lstStyle/>
          <a:p>
            <a:r>
              <a:rPr lang="it-IT" sz="1800" dirty="0">
                <a:latin typeface="Arial Narrow" panose="020B0606020202030204" pitchFamily="34" charset="0"/>
                <a:cs typeface="Arial" panose="020B0604020202020204" pitchFamily="34" charset="0"/>
              </a:rPr>
              <a:t>Il nuovo sviluppo tariffario evidenzia incrementi fino al 2026 necessari per la sostenibilità finanziaria dei nuovi investimenti, mentre non si prevedono incrementi dal 2027 fino al termine della concessione.</a:t>
            </a:r>
          </a:p>
          <a:p>
            <a:r>
              <a:rPr lang="it-IT" sz="1800" dirty="0">
                <a:latin typeface="Arial Narrow" panose="020B0606020202030204" pitchFamily="34" charset="0"/>
                <a:cs typeface="Arial" panose="020B0604020202020204" pitchFamily="34" charset="0"/>
              </a:rPr>
              <a:t>I valori sono rappresentati a moneta costante senza inflazione.</a:t>
            </a:r>
          </a:p>
        </p:txBody>
      </p:sp>
      <p:pic>
        <p:nvPicPr>
          <p:cNvPr id="7" name="Immagine 6">
            <a:extLst>
              <a:ext uri="{FF2B5EF4-FFF2-40B4-BE49-F238E27FC236}">
                <a16:creationId xmlns:a16="http://schemas.microsoft.com/office/drawing/2014/main" id="{F9D57AEE-2F8B-7DD2-7D93-E7C6A5DC1F0A}"/>
              </a:ext>
            </a:extLst>
          </p:cNvPr>
          <p:cNvPicPr/>
          <p:nvPr/>
        </p:nvPicPr>
        <p:blipFill>
          <a:blip r:embed="rId2"/>
          <a:stretch>
            <a:fillRect/>
          </a:stretch>
        </p:blipFill>
        <p:spPr>
          <a:xfrm>
            <a:off x="1259631" y="1011326"/>
            <a:ext cx="6624736" cy="1831975"/>
          </a:xfrm>
          <a:prstGeom prst="rect">
            <a:avLst/>
          </a:prstGeom>
        </p:spPr>
      </p:pic>
      <p:pic>
        <p:nvPicPr>
          <p:cNvPr id="10" name="Immagine 9">
            <a:extLst>
              <a:ext uri="{FF2B5EF4-FFF2-40B4-BE49-F238E27FC236}">
                <a16:creationId xmlns:a16="http://schemas.microsoft.com/office/drawing/2014/main" id="{D8461E48-7F42-43D5-5E01-09360794F2B7}"/>
              </a:ext>
            </a:extLst>
          </p:cNvPr>
          <p:cNvPicPr/>
          <p:nvPr/>
        </p:nvPicPr>
        <p:blipFill>
          <a:blip r:embed="rId3"/>
          <a:stretch>
            <a:fillRect/>
          </a:stretch>
        </p:blipFill>
        <p:spPr>
          <a:xfrm>
            <a:off x="1259631" y="3058211"/>
            <a:ext cx="6624735" cy="1809750"/>
          </a:xfrm>
          <a:prstGeom prst="rect">
            <a:avLst/>
          </a:prstGeom>
        </p:spPr>
      </p:pic>
    </p:spTree>
    <p:extLst>
      <p:ext uri="{BB962C8B-B14F-4D97-AF65-F5344CB8AC3E}">
        <p14:creationId xmlns:p14="http://schemas.microsoft.com/office/powerpoint/2010/main" val="163157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A844D-27D0-43EF-A615-F3F276FC3DE1}"/>
              </a:ext>
            </a:extLst>
          </p:cNvPr>
          <p:cNvSpPr>
            <a:spLocks noGrp="1"/>
          </p:cNvSpPr>
          <p:nvPr>
            <p:ph type="title"/>
          </p:nvPr>
        </p:nvSpPr>
        <p:spPr/>
        <p:txBody>
          <a:bodyPr>
            <a:normAutofit fontScale="90000"/>
          </a:bodyPr>
          <a:lstStyle/>
          <a:p>
            <a:r>
              <a:rPr lang="it-IT" dirty="0"/>
              <a:t>Scenari a confronto a seguito della richiesta di LRH</a:t>
            </a:r>
          </a:p>
        </p:txBody>
      </p:sp>
      <p:sp>
        <p:nvSpPr>
          <p:cNvPr id="7" name="Rettangolo 6">
            <a:extLst>
              <a:ext uri="{FF2B5EF4-FFF2-40B4-BE49-F238E27FC236}">
                <a16:creationId xmlns:a16="http://schemas.microsoft.com/office/drawing/2014/main" id="{E3CF98AD-8D95-DBF7-72E6-E9016669979E}"/>
              </a:ext>
            </a:extLst>
          </p:cNvPr>
          <p:cNvSpPr/>
          <p:nvPr/>
        </p:nvSpPr>
        <p:spPr>
          <a:xfrm>
            <a:off x="359532" y="1537128"/>
            <a:ext cx="3702023" cy="217686"/>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050" b="1" dirty="0">
                <a:solidFill>
                  <a:schemeClr val="tx1"/>
                </a:solidFill>
                <a:latin typeface="Arial Narrow" panose="020B0606020202030204" pitchFamily="34" charset="0"/>
              </a:rPr>
              <a:t>Lettera Lario reti</a:t>
            </a:r>
          </a:p>
        </p:txBody>
      </p:sp>
      <p:sp>
        <p:nvSpPr>
          <p:cNvPr id="9" name="Rettangolo 8">
            <a:extLst>
              <a:ext uri="{FF2B5EF4-FFF2-40B4-BE49-F238E27FC236}">
                <a16:creationId xmlns:a16="http://schemas.microsoft.com/office/drawing/2014/main" id="{FD5D499F-B605-569F-6033-4FE8ABD9FE08}"/>
              </a:ext>
            </a:extLst>
          </p:cNvPr>
          <p:cNvSpPr/>
          <p:nvPr/>
        </p:nvSpPr>
        <p:spPr>
          <a:xfrm>
            <a:off x="4638215" y="1537128"/>
            <a:ext cx="4035570" cy="217686"/>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1050" b="1" dirty="0">
                <a:solidFill>
                  <a:schemeClr val="tx1"/>
                </a:solidFill>
                <a:latin typeface="Arial Narrow" panose="020B0606020202030204" pitchFamily="34" charset="0"/>
              </a:rPr>
              <a:t>Sviluppo incrementi e flussi tariffari a confronto nei due scenari</a:t>
            </a:r>
          </a:p>
        </p:txBody>
      </p:sp>
      <p:pic>
        <p:nvPicPr>
          <p:cNvPr id="28" name="Immagine 27">
            <a:extLst>
              <a:ext uri="{FF2B5EF4-FFF2-40B4-BE49-F238E27FC236}">
                <a16:creationId xmlns:a16="http://schemas.microsoft.com/office/drawing/2014/main" id="{04CACAD7-E524-9916-744F-8EE8F68A9088}"/>
              </a:ext>
            </a:extLst>
          </p:cNvPr>
          <p:cNvPicPr>
            <a:picLocks noChangeAspect="1"/>
          </p:cNvPicPr>
          <p:nvPr/>
        </p:nvPicPr>
        <p:blipFill rotWithShape="1">
          <a:blip r:embed="rId3"/>
          <a:srcRect l="56497" t="9575" r="9248" b="3800"/>
          <a:stretch/>
        </p:blipFill>
        <p:spPr>
          <a:xfrm>
            <a:off x="845586" y="1966569"/>
            <a:ext cx="2449876" cy="3484781"/>
          </a:xfrm>
          <a:prstGeom prst="rect">
            <a:avLst/>
          </a:prstGeom>
          <a:ln>
            <a:solidFill>
              <a:srgbClr val="F79646"/>
            </a:solidFill>
          </a:ln>
        </p:spPr>
      </p:pic>
      <p:sp>
        <p:nvSpPr>
          <p:cNvPr id="31" name="Segnaposto contenuto 2">
            <a:extLst>
              <a:ext uri="{FF2B5EF4-FFF2-40B4-BE49-F238E27FC236}">
                <a16:creationId xmlns:a16="http://schemas.microsoft.com/office/drawing/2014/main" id="{F8E7775B-888F-ACB9-49EC-91DA0A7AE8FE}"/>
              </a:ext>
            </a:extLst>
          </p:cNvPr>
          <p:cNvSpPr txBox="1">
            <a:spLocks/>
          </p:cNvSpPr>
          <p:nvPr/>
        </p:nvSpPr>
        <p:spPr>
          <a:xfrm>
            <a:off x="5042672" y="4050014"/>
            <a:ext cx="3564396" cy="217686"/>
          </a:xfrm>
          <a:prstGeom prst="rect">
            <a:avLst/>
          </a:prstGeom>
        </p:spPr>
        <p:txBody>
          <a:bodyPr>
            <a:noAutofit/>
          </a:bodyPr>
          <a:lstStyle>
            <a:lvl1pPr marL="533400" indent="-533400"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1pPr>
            <a:lvl2pPr marL="898525" indent="-441325"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2pPr>
            <a:lvl3pPr marL="1341438" indent="-427038"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3pPr>
            <a:lvl4pPr marL="1798638" indent="-427038"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4pPr>
            <a:lvl5pPr marL="2239963" indent="-411163"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6922" indent="-136922">
              <a:spcBef>
                <a:spcPts val="450"/>
              </a:spcBef>
              <a:spcAft>
                <a:spcPts val="900"/>
              </a:spcAft>
              <a:buFont typeface="Arial" panose="020B0604020202020204" pitchFamily="34" charset="0"/>
              <a:buChar char="•"/>
            </a:pPr>
            <a:r>
              <a:rPr lang="it-IT" sz="1050" dirty="0">
                <a:latin typeface="Arial Narrow" panose="020B0606020202030204" pitchFamily="34" charset="0"/>
                <a:cs typeface="Arial" panose="020B0604020202020204" pitchFamily="34" charset="0"/>
              </a:rPr>
              <a:t>Sviluppo dei flussi cumulati nei due scenari a confronto, il differenziale dei flussi si riallinea nel 2025</a:t>
            </a:r>
            <a:endParaRPr lang="it-IT" sz="1050" b="1" dirty="0">
              <a:latin typeface="Arial Narrow" panose="020B0606020202030204" pitchFamily="34" charset="0"/>
              <a:cs typeface="Arial" panose="020B0604020202020204" pitchFamily="34" charset="0"/>
            </a:endParaRPr>
          </a:p>
        </p:txBody>
      </p:sp>
      <p:sp>
        <p:nvSpPr>
          <p:cNvPr id="34" name="Segnaposto contenuto 2">
            <a:extLst>
              <a:ext uri="{FF2B5EF4-FFF2-40B4-BE49-F238E27FC236}">
                <a16:creationId xmlns:a16="http://schemas.microsoft.com/office/drawing/2014/main" id="{649FAA69-ECB6-C0FC-6490-4E88D71E9D9E}"/>
              </a:ext>
            </a:extLst>
          </p:cNvPr>
          <p:cNvSpPr txBox="1">
            <a:spLocks/>
          </p:cNvSpPr>
          <p:nvPr/>
        </p:nvSpPr>
        <p:spPr>
          <a:xfrm>
            <a:off x="5004048" y="1776438"/>
            <a:ext cx="3564396" cy="217686"/>
          </a:xfrm>
          <a:prstGeom prst="rect">
            <a:avLst/>
          </a:prstGeom>
        </p:spPr>
        <p:txBody>
          <a:bodyPr>
            <a:noAutofit/>
          </a:bodyPr>
          <a:lstStyle>
            <a:lvl1pPr marL="533400" indent="-533400"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1pPr>
            <a:lvl2pPr marL="898525" indent="-441325"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2pPr>
            <a:lvl3pPr marL="1341438" indent="-427038"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3pPr>
            <a:lvl4pPr marL="1798638" indent="-427038"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4pPr>
            <a:lvl5pPr marL="2239963" indent="-411163" algn="l" defTabSz="914400" rtl="0" eaLnBrk="1" latinLnBrk="0" hangingPunct="1">
              <a:lnSpc>
                <a:spcPct val="100000"/>
              </a:lnSpc>
              <a:spcBef>
                <a:spcPts val="1200"/>
              </a:spcBef>
              <a:buClr>
                <a:schemeClr val="tx2"/>
              </a:buClr>
              <a:buSzPct val="130000"/>
              <a:buFontTx/>
              <a:buBlip>
                <a:blip r:embed="rId4"/>
              </a:buBlip>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6922" indent="-136922">
              <a:spcBef>
                <a:spcPts val="450"/>
              </a:spcBef>
              <a:spcAft>
                <a:spcPts val="900"/>
              </a:spcAft>
              <a:buFont typeface="Arial" panose="020B0604020202020204" pitchFamily="34" charset="0"/>
              <a:buChar char="•"/>
            </a:pPr>
            <a:r>
              <a:rPr lang="it-IT" sz="1050" dirty="0">
                <a:latin typeface="Arial Narrow" panose="020B0606020202030204" pitchFamily="34" charset="0"/>
                <a:cs typeface="Arial" panose="020B0604020202020204" pitchFamily="34" charset="0"/>
              </a:rPr>
              <a:t>Sviluppo tariffario nei due scenari a confronto, il differenziale degli incrementi cumulati (base tariffe 2019) si riallinea nel 2026</a:t>
            </a:r>
            <a:endParaRPr lang="it-IT" sz="1050" b="1" dirty="0">
              <a:latin typeface="Arial Narrow" panose="020B060602020203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20C684E9-EE71-B616-A527-22048992C42D}"/>
              </a:ext>
            </a:extLst>
          </p:cNvPr>
          <p:cNvPicPr/>
          <p:nvPr/>
        </p:nvPicPr>
        <p:blipFill>
          <a:blip r:embed="rId5"/>
          <a:stretch>
            <a:fillRect/>
          </a:stretch>
        </p:blipFill>
        <p:spPr>
          <a:xfrm>
            <a:off x="5159264" y="2181794"/>
            <a:ext cx="2993472" cy="1868220"/>
          </a:xfrm>
          <a:prstGeom prst="rect">
            <a:avLst/>
          </a:prstGeom>
        </p:spPr>
      </p:pic>
      <p:graphicFrame>
        <p:nvGraphicFramePr>
          <p:cNvPr id="5" name="Tabella 4">
            <a:extLst>
              <a:ext uri="{FF2B5EF4-FFF2-40B4-BE49-F238E27FC236}">
                <a16:creationId xmlns:a16="http://schemas.microsoft.com/office/drawing/2014/main" id="{C8D56F5A-1B0B-171B-329A-8F37C33562C4}"/>
              </a:ext>
            </a:extLst>
          </p:cNvPr>
          <p:cNvGraphicFramePr>
            <a:graphicFrameLocks noGrp="1"/>
          </p:cNvGraphicFramePr>
          <p:nvPr/>
        </p:nvGraphicFramePr>
        <p:xfrm>
          <a:off x="5205746" y="4488331"/>
          <a:ext cx="2804464" cy="1036799"/>
        </p:xfrm>
        <a:graphic>
          <a:graphicData uri="http://schemas.openxmlformats.org/drawingml/2006/table">
            <a:tbl>
              <a:tblPr/>
              <a:tblGrid>
                <a:gridCol w="428201">
                  <a:extLst>
                    <a:ext uri="{9D8B030D-6E8A-4147-A177-3AD203B41FA5}">
                      <a16:colId xmlns:a16="http://schemas.microsoft.com/office/drawing/2014/main" val="1342748990"/>
                    </a:ext>
                  </a:extLst>
                </a:gridCol>
                <a:gridCol w="972108">
                  <a:extLst>
                    <a:ext uri="{9D8B030D-6E8A-4147-A177-3AD203B41FA5}">
                      <a16:colId xmlns:a16="http://schemas.microsoft.com/office/drawing/2014/main" val="594388251"/>
                    </a:ext>
                  </a:extLst>
                </a:gridCol>
                <a:gridCol w="972108">
                  <a:extLst>
                    <a:ext uri="{9D8B030D-6E8A-4147-A177-3AD203B41FA5}">
                      <a16:colId xmlns:a16="http://schemas.microsoft.com/office/drawing/2014/main" val="3264789566"/>
                    </a:ext>
                  </a:extLst>
                </a:gridCol>
                <a:gridCol w="432047">
                  <a:extLst>
                    <a:ext uri="{9D8B030D-6E8A-4147-A177-3AD203B41FA5}">
                      <a16:colId xmlns:a16="http://schemas.microsoft.com/office/drawing/2014/main" val="1847519620"/>
                    </a:ext>
                  </a:extLst>
                </a:gridCol>
              </a:tblGrid>
              <a:tr h="235744">
                <a:tc>
                  <a:txBody>
                    <a:bodyPr/>
                    <a:lstStyle/>
                    <a:p>
                      <a:pPr algn="ctr" fontAlgn="b"/>
                      <a:r>
                        <a:rPr lang="it-IT" sz="800" b="1" i="0" u="none" strike="noStrike">
                          <a:solidFill>
                            <a:srgbClr val="000000"/>
                          </a:solidFill>
                          <a:effectLst/>
                          <a:latin typeface="Arial Narrow" panose="020B0606020202030204" pitchFamily="34" charset="0"/>
                        </a:rPr>
                        <a:t>Anno</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800" b="1" i="0" u="none" strike="noStrike">
                          <a:solidFill>
                            <a:srgbClr val="000000"/>
                          </a:solidFill>
                          <a:effectLst/>
                          <a:latin typeface="Arial Narrow" panose="020B0606020202030204" pitchFamily="34" charset="0"/>
                        </a:rPr>
                        <a:t>Proposta MTI-3 Agg - PI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it-IT" sz="800" b="1" i="0" u="none" strike="noStrike">
                          <a:solidFill>
                            <a:srgbClr val="FFFFFF"/>
                          </a:solidFill>
                          <a:effectLst/>
                          <a:latin typeface="Arial Narrow" panose="020B0606020202030204" pitchFamily="34" charset="0"/>
                        </a:rPr>
                        <a:t>Proposta MTI-3 Agg - Lario reti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it-IT" sz="800" b="1" i="0" u="none" strike="noStrike" dirty="0">
                          <a:solidFill>
                            <a:srgbClr val="000000"/>
                          </a:solidFill>
                          <a:effectLst/>
                          <a:latin typeface="Arial Narrow" panose="020B0606020202030204" pitchFamily="34" charset="0"/>
                        </a:rPr>
                        <a:t>Delta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271897"/>
                  </a:ext>
                </a:extLst>
              </a:tr>
              <a:tr h="157163">
                <a:tc>
                  <a:txBody>
                    <a:bodyPr/>
                    <a:lstStyle/>
                    <a:p>
                      <a:pPr algn="r" fontAlgn="b"/>
                      <a:r>
                        <a:rPr lang="it-IT" sz="800" b="0" i="0" u="none" strike="noStrike">
                          <a:solidFill>
                            <a:srgbClr val="000000"/>
                          </a:solidFill>
                          <a:effectLst/>
                          <a:latin typeface="Arial Narrow" panose="020B0606020202030204" pitchFamily="34" charset="0"/>
                        </a:rPr>
                        <a:t>2022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57,6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58,5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0,8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745271"/>
                  </a:ext>
                </a:extLst>
              </a:tr>
              <a:tr h="157163">
                <a:tc>
                  <a:txBody>
                    <a:bodyPr/>
                    <a:lstStyle/>
                    <a:p>
                      <a:pPr algn="r" fontAlgn="b"/>
                      <a:r>
                        <a:rPr lang="it-IT" sz="800" b="0" i="0" u="none" strike="noStrike">
                          <a:solidFill>
                            <a:srgbClr val="000000"/>
                          </a:solidFill>
                          <a:effectLst/>
                          <a:latin typeface="Arial Narrow" panose="020B0606020202030204" pitchFamily="34" charset="0"/>
                        </a:rPr>
                        <a:t>2023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118,4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121,0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2,6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639660"/>
                  </a:ext>
                </a:extLst>
              </a:tr>
              <a:tr h="157163">
                <a:tc>
                  <a:txBody>
                    <a:bodyPr/>
                    <a:lstStyle/>
                    <a:p>
                      <a:pPr algn="r" fontAlgn="b"/>
                      <a:r>
                        <a:rPr lang="it-IT" sz="800" b="0" i="0" u="none" strike="noStrike">
                          <a:solidFill>
                            <a:srgbClr val="000000"/>
                          </a:solidFill>
                          <a:effectLst/>
                          <a:latin typeface="Arial Narrow" panose="020B0606020202030204" pitchFamily="34" charset="0"/>
                        </a:rPr>
                        <a:t>2024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181,6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183,9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480602"/>
                  </a:ext>
                </a:extLst>
              </a:tr>
              <a:tr h="157163">
                <a:tc>
                  <a:txBody>
                    <a:bodyPr/>
                    <a:lstStyle/>
                    <a:p>
                      <a:pPr algn="r" fontAlgn="b"/>
                      <a:r>
                        <a:rPr lang="it-IT" sz="800" b="0" i="0" u="none" strike="noStrike">
                          <a:solidFill>
                            <a:srgbClr val="000000"/>
                          </a:solidFill>
                          <a:effectLst/>
                          <a:latin typeface="Arial Narrow" panose="020B0606020202030204" pitchFamily="34" charset="0"/>
                        </a:rPr>
                        <a:t>2025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247,4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247,4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1" i="0" u="none" strike="noStrike" dirty="0">
                          <a:solidFill>
                            <a:srgbClr val="FF0000"/>
                          </a:solidFill>
                          <a:effectLst/>
                          <a:latin typeface="Arial Narrow" panose="020B0606020202030204" pitchFamily="34" charset="0"/>
                        </a:rPr>
                        <a:t>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508245"/>
                  </a:ext>
                </a:extLst>
              </a:tr>
              <a:tr h="157163">
                <a:tc>
                  <a:txBody>
                    <a:bodyPr/>
                    <a:lstStyle/>
                    <a:p>
                      <a:pPr algn="r" fontAlgn="b"/>
                      <a:r>
                        <a:rPr lang="it-IT" sz="800" b="0" i="0" u="none" strike="noStrike">
                          <a:solidFill>
                            <a:srgbClr val="000000"/>
                          </a:solidFill>
                          <a:effectLst/>
                          <a:latin typeface="Arial Narrow" panose="020B0606020202030204" pitchFamily="34" charset="0"/>
                        </a:rPr>
                        <a:t>2026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315,1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0" i="0" u="none" strike="noStrike">
                          <a:solidFill>
                            <a:srgbClr val="000000"/>
                          </a:solidFill>
                          <a:effectLst/>
                          <a:latin typeface="Arial Narrow" panose="020B0606020202030204" pitchFamily="34" charset="0"/>
                        </a:rPr>
                        <a:t>315,1</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800" b="1" i="0" u="none" strike="noStrike" dirty="0">
                          <a:solidFill>
                            <a:srgbClr val="FF0000"/>
                          </a:solidFill>
                          <a:effectLst/>
                          <a:latin typeface="Arial Narrow" panose="020B0606020202030204" pitchFamily="34" charset="0"/>
                        </a:rPr>
                        <a:t>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560465"/>
                  </a:ext>
                </a:extLst>
              </a:tr>
            </a:tbl>
          </a:graphicData>
        </a:graphic>
      </p:graphicFrame>
      <p:sp>
        <p:nvSpPr>
          <p:cNvPr id="6" name="Ovale 5">
            <a:extLst>
              <a:ext uri="{FF2B5EF4-FFF2-40B4-BE49-F238E27FC236}">
                <a16:creationId xmlns:a16="http://schemas.microsoft.com/office/drawing/2014/main" id="{560DB2D7-AD10-DEB7-7AD1-186A0200BF0A}"/>
              </a:ext>
            </a:extLst>
          </p:cNvPr>
          <p:cNvSpPr/>
          <p:nvPr/>
        </p:nvSpPr>
        <p:spPr>
          <a:xfrm>
            <a:off x="7716877" y="5211198"/>
            <a:ext cx="448388" cy="324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1477744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4667</TotalTime>
  <Words>3743</Words>
  <Application>Microsoft Office PowerPoint</Application>
  <PresentationFormat>Presentazione su schermo (4:3)</PresentationFormat>
  <Paragraphs>750</Paragraphs>
  <Slides>32</Slides>
  <Notes>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32</vt:i4>
      </vt:variant>
    </vt:vector>
  </HeadingPairs>
  <TitlesOfParts>
    <vt:vector size="45" baseType="lpstr">
      <vt:lpstr>Arial</vt:lpstr>
      <vt:lpstr>Arial Narrow</vt:lpstr>
      <vt:lpstr>Calibri</vt:lpstr>
      <vt:lpstr>Lucida Sans Unicode</vt:lpstr>
      <vt:lpstr>RotisSansSerif</vt:lpstr>
      <vt:lpstr>Symbol</vt:lpstr>
      <vt:lpstr>Times-Bold</vt:lpstr>
      <vt:lpstr>Times-BoldItalic</vt:lpstr>
      <vt:lpstr>Times-Roman</vt:lpstr>
      <vt:lpstr>Verdana</vt:lpstr>
      <vt:lpstr>Wingdings 2</vt:lpstr>
      <vt:lpstr>Wingdings 3</vt:lpstr>
      <vt:lpstr>Viale</vt:lpstr>
      <vt:lpstr>Espressione dei pareri sulle deliberazioni del Consiglio di amministrazione dell’Ufficio d’ambito 31/22, 32/22, 33/22</vt:lpstr>
      <vt:lpstr>SCHEMA REGOLATORIO VIGENTE</vt:lpstr>
      <vt:lpstr>SCHEMA REGOLATORIO VIGENTE</vt:lpstr>
      <vt:lpstr>Deliberazione CP N° 29 del 21-06-2021</vt:lpstr>
      <vt:lpstr>Deliberazione CP N° 30 del 21-06-2021</vt:lpstr>
      <vt:lpstr>CONFRONTO TRA SCHEMI REGOLATORI VIGENTE – PROPOSTO</vt:lpstr>
      <vt:lpstr>CONFRONTO TRA SCHEMI REGOLATORI VIGENTE – PROPOSTO</vt:lpstr>
      <vt:lpstr>CONFRONTO TRA SCHEMI REGOLATORI VIGENTE – PROPOSTO</vt:lpstr>
      <vt:lpstr>Scenari a confronto a seguito della richiesta di LRH</vt:lpstr>
      <vt:lpstr>Deliberazione CP N° 30 del 21-06-2021</vt:lpstr>
      <vt:lpstr>ELEMENTI DI SOSTENIBILITA`DEGLI INCREMENTI ANNUALI PROPOSTI</vt:lpstr>
      <vt:lpstr>Costi operativi a specifica finalità</vt:lpstr>
      <vt:lpstr>Bonus idrico straordinario</vt:lpstr>
      <vt:lpstr>CONFRONTO della tariffa vigente nell’ATO di lecco CON LE TARIFFE IDRICHE ITALIANE</vt:lpstr>
      <vt:lpstr>CONFRONTO CON L’ACQUA IN BOTTIGLIA</vt:lpstr>
      <vt:lpstr>Deliberazione CP N° 30 del 21-06-2021</vt:lpstr>
      <vt:lpstr>Costi operativi endogeni</vt:lpstr>
      <vt:lpstr> </vt:lpstr>
      <vt:lpstr> </vt:lpstr>
      <vt:lpstr>ITER Di APPROVAzione del NUOVO SCHEMA REGOLATORIO propostO</vt:lpstr>
      <vt:lpstr>ITER Di APPROVAzione del NUOVO SCHEMA REGOLATORIO propostO</vt:lpstr>
      <vt:lpstr>ITER Di APPROVAzione del NUOVO SCHEMA REGOLATORIO propostO</vt:lpstr>
      <vt:lpstr>richiesta di parere sulle deliberazioni del Consiglio di amministrazione dell’Ufficio d’ambito</vt:lpstr>
      <vt:lpstr>novita`intervenute successivamente alle deliberazioni del cda dell’Ufficio d’ambito</vt:lpstr>
      <vt:lpstr>Grazie per l’attenzione</vt:lpstr>
      <vt:lpstr>PROGRAMMA DEGLI INTERVENTI - ACQUEDOTTO</vt:lpstr>
      <vt:lpstr>PROGRAMMA DEGLI INTERVENTI - FOGNATURA</vt:lpstr>
      <vt:lpstr>PROGRAMMA DEGLI INTERVENTI - DEPURAZIONE</vt:lpstr>
      <vt:lpstr>Scenari a confronto a seguito della richiesta di LRH</vt:lpstr>
      <vt:lpstr>Scenari a confronto per i percettori del bonus idrico</vt:lpstr>
      <vt:lpstr>Costi operativi AGGIORNABILI</vt:lpstr>
      <vt:lpstr>IPOTESI DI FINANZIAMENTO IN CORSO DI STRUTTURAZIONE DA PARTE DI LRH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Pier</dc:creator>
  <cp:lastModifiedBy>Elena Arena</cp:lastModifiedBy>
  <cp:revision>265</cp:revision>
  <dcterms:created xsi:type="dcterms:W3CDTF">2015-05-17T09:31:39Z</dcterms:created>
  <dcterms:modified xsi:type="dcterms:W3CDTF">2022-10-04T13:59:02Z</dcterms:modified>
</cp:coreProperties>
</file>