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4" r:id="rId3"/>
    <p:sldId id="357" r:id="rId4"/>
    <p:sldId id="355" r:id="rId5"/>
    <p:sldId id="356" r:id="rId6"/>
    <p:sldId id="323" r:id="rId7"/>
    <p:sldId id="325" r:id="rId8"/>
    <p:sldId id="360" r:id="rId9"/>
    <p:sldId id="326" r:id="rId10"/>
    <p:sldId id="362" r:id="rId11"/>
    <p:sldId id="363" r:id="rId12"/>
    <p:sldId id="364" r:id="rId13"/>
    <p:sldId id="361" r:id="rId14"/>
    <p:sldId id="334" r:id="rId15"/>
    <p:sldId id="277" r:id="rId1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ria Tonola" initials="IT" lastIdx="1" clrIdx="0">
    <p:extLst>
      <p:ext uri="{19B8F6BF-5375-455C-9EA6-DF929625EA0E}">
        <p15:presenceInfo xmlns:p15="http://schemas.microsoft.com/office/powerpoint/2012/main" userId="S::ilaria.tonola@atolecco.it::2525b571-c79f-4fe7-a7ae-05d5607354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65911"/>
    <a:srgbClr val="538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660"/>
  </p:normalViewPr>
  <p:slideViewPr>
    <p:cSldViewPr>
      <p:cViewPr varScale="1">
        <p:scale>
          <a:sx n="106" d="100"/>
          <a:sy n="106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osv002\Company\AMMINISTRATIVO_SERVER\AZIENDA%20SPECIALE\CONFERENZA_COMUNI\25_CONF_24febbraio2022\proposte\odg5_parere_pianointerventi\cap3_3.2_PdI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87176383"/>
        <c:axId val="1887175967"/>
      </c:barChart>
      <c:catAx>
        <c:axId val="18871763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7175967"/>
        <c:crosses val="autoZero"/>
        <c:auto val="1"/>
        <c:lblAlgn val="ctr"/>
        <c:lblOffset val="100"/>
        <c:noMultiLvlLbl val="0"/>
      </c:catAx>
      <c:valAx>
        <c:axId val="1887175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717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65915703876337E-3"/>
          <c:y val="1.2689180290653695E-2"/>
          <c:w val="0.98788347353493022"/>
          <c:h val="0.87403182058303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[cap3_3.2_PdI_1.xlsx]PdI!$D$1:$AA$1</c:f>
              <c:numCache>
                <c:formatCode>General</c:formatCode>
                <c:ptCount val="2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</c:numCache>
            </c:numRef>
          </c:cat>
          <c:val>
            <c:numRef>
              <c:f>[cap3_3.2_PdI_1.xlsx]PdI!$D$104:$AA$104</c:f>
              <c:numCache>
                <c:formatCode>_-* #,##0_-;\-* #,##0_-;_-* "-"??_-;_-@_-</c:formatCode>
                <c:ptCount val="24"/>
                <c:pt idx="0">
                  <c:v>29151384.829999998</c:v>
                </c:pt>
                <c:pt idx="1">
                  <c:v>32011855.210000001</c:v>
                </c:pt>
                <c:pt idx="2">
                  <c:v>28681456</c:v>
                </c:pt>
                <c:pt idx="3">
                  <c:v>29578571.240000002</c:v>
                </c:pt>
                <c:pt idx="4">
                  <c:v>24422600</c:v>
                </c:pt>
                <c:pt idx="5">
                  <c:v>19865000</c:v>
                </c:pt>
                <c:pt idx="6">
                  <c:v>14960420</c:v>
                </c:pt>
                <c:pt idx="7">
                  <c:v>15165000</c:v>
                </c:pt>
                <c:pt idx="8">
                  <c:v>16000000</c:v>
                </c:pt>
                <c:pt idx="9">
                  <c:v>19000000</c:v>
                </c:pt>
                <c:pt idx="10">
                  <c:v>19000000</c:v>
                </c:pt>
                <c:pt idx="11">
                  <c:v>19000000</c:v>
                </c:pt>
                <c:pt idx="12">
                  <c:v>19000000</c:v>
                </c:pt>
                <c:pt idx="13">
                  <c:v>20000000</c:v>
                </c:pt>
                <c:pt idx="14">
                  <c:v>21000000</c:v>
                </c:pt>
                <c:pt idx="15">
                  <c:v>21000000</c:v>
                </c:pt>
                <c:pt idx="16">
                  <c:v>21000000</c:v>
                </c:pt>
                <c:pt idx="17">
                  <c:v>21000000</c:v>
                </c:pt>
                <c:pt idx="18">
                  <c:v>21000000</c:v>
                </c:pt>
                <c:pt idx="19">
                  <c:v>22000000</c:v>
                </c:pt>
                <c:pt idx="20">
                  <c:v>33000000</c:v>
                </c:pt>
                <c:pt idx="21">
                  <c:v>33000000</c:v>
                </c:pt>
                <c:pt idx="22">
                  <c:v>33000000</c:v>
                </c:pt>
                <c:pt idx="23">
                  <c:v>34000000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5-4C41-80AD-D5F5057BB83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[cap3_3.2_PdI_1.xlsx]PdI!$D$120:$Q$120</c:f>
              <c:numCache>
                <c:formatCode>#,##0</c:formatCode>
                <c:ptCount val="14"/>
                <c:pt idx="0">
                  <c:v>22692390.484999999</c:v>
                </c:pt>
                <c:pt idx="1">
                  <c:v>17726769.890000001</c:v>
                </c:pt>
                <c:pt idx="2">
                  <c:v>10000000</c:v>
                </c:pt>
                <c:pt idx="3">
                  <c:v>10000000</c:v>
                </c:pt>
                <c:pt idx="4">
                  <c:v>10347404</c:v>
                </c:pt>
                <c:pt idx="5">
                  <c:v>10351062</c:v>
                </c:pt>
                <c:pt idx="6">
                  <c:v>10301420</c:v>
                </c:pt>
                <c:pt idx="7">
                  <c:v>10321286</c:v>
                </c:pt>
                <c:pt idx="8">
                  <c:v>10479704</c:v>
                </c:pt>
                <c:pt idx="9">
                  <c:v>8067477</c:v>
                </c:pt>
                <c:pt idx="10">
                  <c:v>8051641</c:v>
                </c:pt>
                <c:pt idx="11">
                  <c:v>8171395</c:v>
                </c:pt>
                <c:pt idx="12">
                  <c:v>8057394</c:v>
                </c:pt>
                <c:pt idx="13">
                  <c:v>8010303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5-4C41-80AD-D5F5057BB8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23751551"/>
        <c:axId val="1423733663"/>
      </c:barChart>
      <c:catAx>
        <c:axId val="142375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23733663"/>
        <c:crosses val="autoZero"/>
        <c:auto val="1"/>
        <c:lblAlgn val="ctr"/>
        <c:lblOffset val="100"/>
        <c:noMultiLvlLbl val="0"/>
      </c:catAx>
      <c:valAx>
        <c:axId val="1423733663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237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54" y="0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r">
              <a:defRPr sz="1300"/>
            </a:lvl1pPr>
          </a:lstStyle>
          <a:p>
            <a:fld id="{68F1005A-EB7A-4E55-8B66-6EFD6EFE9DBD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0908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54" y="9720908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r">
              <a:defRPr sz="1300"/>
            </a:lvl1pPr>
          </a:lstStyle>
          <a:p>
            <a:fld id="{03AA0B6A-486B-4206-A706-73D8E3D39B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54" y="0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r">
              <a:defRPr sz="1300"/>
            </a:lvl1pPr>
          </a:lstStyle>
          <a:p>
            <a:fld id="{05453E61-CE96-461F-8A34-1EC9D5FFBF76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2" tIns="47741" rIns="95482" bIns="4774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600" y="4862101"/>
            <a:ext cx="5678102" cy="4605246"/>
          </a:xfrm>
          <a:prstGeom prst="rect">
            <a:avLst/>
          </a:prstGeom>
        </p:spPr>
        <p:txBody>
          <a:bodyPr vert="horz" lIns="95482" tIns="47741" rIns="95482" bIns="47741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0908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54" y="9720908"/>
            <a:ext cx="3076475" cy="512061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r">
              <a:defRPr sz="1300"/>
            </a:lvl1pPr>
          </a:lstStyle>
          <a:p>
            <a:fld id="{B7E5529A-4152-4093-8C71-5CCAF6F065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CD17-B7C3-43C9-83FD-2F9D7CB0405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A5634E-1572-4CF3-B7FF-4353C8617A4B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6FF068-F923-44FE-A525-3908ABE24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#_Toc96085605"/><Relationship Id="rId13" Type="http://schemas.openxmlformats.org/officeDocument/2006/relationships/hyperlink" Target="#_Toc96085610"/><Relationship Id="rId3" Type="http://schemas.openxmlformats.org/officeDocument/2006/relationships/image" Target="../media/image5.png"/><Relationship Id="rId7" Type="http://schemas.openxmlformats.org/officeDocument/2006/relationships/hyperlink" Target="#_Toc96085604"/><Relationship Id="rId12" Type="http://schemas.openxmlformats.org/officeDocument/2006/relationships/hyperlink" Target="#_Toc96085609"/><Relationship Id="rId1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#_Toc96085603"/><Relationship Id="rId11" Type="http://schemas.openxmlformats.org/officeDocument/2006/relationships/hyperlink" Target="#_Toc96085608"/><Relationship Id="rId5" Type="http://schemas.openxmlformats.org/officeDocument/2006/relationships/hyperlink" Target="#_Toc96085602"/><Relationship Id="rId15" Type="http://schemas.openxmlformats.org/officeDocument/2006/relationships/hyperlink" Target="#_Toc96085612"/><Relationship Id="rId10" Type="http://schemas.openxmlformats.org/officeDocument/2006/relationships/hyperlink" Target="#_Toc96085607"/><Relationship Id="rId4" Type="http://schemas.openxmlformats.org/officeDocument/2006/relationships/image" Target="../media/image6.png"/><Relationship Id="rId9" Type="http://schemas.openxmlformats.org/officeDocument/2006/relationships/hyperlink" Target="#_Toc96085606"/><Relationship Id="rId14" Type="http://schemas.openxmlformats.org/officeDocument/2006/relationships/hyperlink" Target="#_Toc96085611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#_Toc96088897"/><Relationship Id="rId13" Type="http://schemas.openxmlformats.org/officeDocument/2006/relationships/hyperlink" Target="#_Toc96088902"/><Relationship Id="rId3" Type="http://schemas.openxmlformats.org/officeDocument/2006/relationships/hyperlink" Target="#_Toc96088892"/><Relationship Id="rId7" Type="http://schemas.openxmlformats.org/officeDocument/2006/relationships/hyperlink" Target="#_Toc96088896"/><Relationship Id="rId12" Type="http://schemas.openxmlformats.org/officeDocument/2006/relationships/hyperlink" Target="#_Toc96088901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#_Toc96088895"/><Relationship Id="rId11" Type="http://schemas.openxmlformats.org/officeDocument/2006/relationships/hyperlink" Target="#_Toc96088900"/><Relationship Id="rId5" Type="http://schemas.openxmlformats.org/officeDocument/2006/relationships/hyperlink" Target="#_Toc96088894"/><Relationship Id="rId10" Type="http://schemas.openxmlformats.org/officeDocument/2006/relationships/hyperlink" Target="#_Toc96088899"/><Relationship Id="rId4" Type="http://schemas.openxmlformats.org/officeDocument/2006/relationships/hyperlink" Target="#_Toc96088893"/><Relationship Id="rId9" Type="http://schemas.openxmlformats.org/officeDocument/2006/relationships/hyperlink" Target="#_Toc96088898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136904" cy="201622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Aggiornamento del programma degli interventi nell’ipotesi di estensione dell’affidamento al 2045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683568" y="9458"/>
            <a:ext cx="1368152" cy="13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11560" y="1988840"/>
            <a:ext cx="8064896" cy="2088232"/>
          </a:xfrm>
          <a:prstGeom prst="rect">
            <a:avLst/>
          </a:prstGeom>
          <a:ln w="73025" cmpd="thickThin">
            <a:solidFill>
              <a:schemeClr val="bg2">
                <a:lumMod val="50000"/>
              </a:schemeClr>
            </a:solidFill>
          </a:ln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59632" y="61016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Conferenza dei Comuni dell’ATO di Lecco – 24 febbraio 2022</a:t>
            </a:r>
          </a:p>
        </p:txBody>
      </p:sp>
    </p:spTree>
    <p:extLst>
      <p:ext uri="{BB962C8B-B14F-4D97-AF65-F5344CB8AC3E}">
        <p14:creationId xmlns:p14="http://schemas.microsoft.com/office/powerpoint/2010/main" val="195895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1"/>
          <p:cNvSpPr txBox="1">
            <a:spLocks/>
          </p:cNvSpPr>
          <p:nvPr/>
        </p:nvSpPr>
        <p:spPr>
          <a:xfrm>
            <a:off x="4716016" y="1353964"/>
            <a:ext cx="4104456" cy="46085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89770363-DD96-4693-B612-F88BD40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A0FAF3-376E-4A49-A156-E2238CE9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482"/>
            <a:ext cx="9144000" cy="2024944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A77A0BD-3DFF-4869-92A5-143F77B18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27923"/>
              </p:ext>
            </p:extLst>
          </p:nvPr>
        </p:nvGraphicFramePr>
        <p:xfrm>
          <a:off x="1837645" y="3476708"/>
          <a:ext cx="5756742" cy="2289810"/>
        </p:xfrm>
        <a:graphic>
          <a:graphicData uri="http://schemas.openxmlformats.org/drawingml/2006/table">
            <a:tbl>
              <a:tblPr/>
              <a:tblGrid>
                <a:gridCol w="5756742">
                  <a:extLst>
                    <a:ext uri="{9D8B030D-6E8A-4147-A177-3AD203B41FA5}">
                      <a16:colId xmlns:a16="http://schemas.microsoft.com/office/drawing/2014/main" val="3686386326"/>
                    </a:ext>
                  </a:extLst>
                </a:gridCol>
              </a:tblGrid>
              <a:tr h="4335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Modellazione idraulica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53719"/>
                  </a:ext>
                </a:extLst>
              </a:tr>
              <a:tr h="585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tisSansSerif"/>
                          <a:ea typeface="+mn-ea"/>
                          <a:cs typeface="+mn-cs"/>
                        </a:rPr>
                        <a:t>Ricerca perdite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5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tisSansSerif"/>
                          <a:ea typeface="+mn-ea"/>
                          <a:cs typeface="+mn-cs"/>
                        </a:rPr>
                        <a:t>Telecontrollo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5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tisSansSerif"/>
                          <a:ea typeface="+mn-ea"/>
                          <a:cs typeface="+mn-cs"/>
                        </a:rPr>
                        <a:t>Sostituzione contatori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85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stazioni di sollevamento brianteo in seguito alla realizzazione delle nuove adduttrici Valmadrera/Civate e Civate/Dolzago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55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Acquisizione pozzi Vismara, adeguamento e collegamento alla rete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97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Realizzazione collettore intercomunale di acquedotto al servizio dei Comuni di Suello e Cesana Brianza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26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Colle Santa Maria Hoè - Pau'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36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Serbatoio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Taiello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 Comuni di Airuno, Valgreghentino e località limitrofe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39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Serbatoio Belvedere Valmadrera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5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1"/>
          <p:cNvSpPr txBox="1">
            <a:spLocks/>
          </p:cNvSpPr>
          <p:nvPr/>
        </p:nvSpPr>
        <p:spPr>
          <a:xfrm>
            <a:off x="4716016" y="1353964"/>
            <a:ext cx="4104456" cy="46085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89770363-DD96-4693-B612-F88BD40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A0FAF3-376E-4A49-A156-E2238CE9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980728"/>
            <a:ext cx="9144000" cy="2024944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1EBA123-310B-45F7-A8BB-779D0952A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98356"/>
              </p:ext>
            </p:extLst>
          </p:nvPr>
        </p:nvGraphicFramePr>
        <p:xfrm>
          <a:off x="1061616" y="3163777"/>
          <a:ext cx="7470823" cy="2969425"/>
        </p:xfrm>
        <a:graphic>
          <a:graphicData uri="http://schemas.openxmlformats.org/drawingml/2006/table">
            <a:tbl>
              <a:tblPr/>
              <a:tblGrid>
                <a:gridCol w="7470823">
                  <a:extLst>
                    <a:ext uri="{9D8B030D-6E8A-4147-A177-3AD203B41FA5}">
                      <a16:colId xmlns:a16="http://schemas.microsoft.com/office/drawing/2014/main" val="1568226628"/>
                    </a:ext>
                  </a:extLst>
                </a:gridCol>
              </a:tblGrid>
              <a:tr h="578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Rilievi integrativi su rete nera e mista, completamento mappatura reti meteoriche, campagne monitoraggio portate e piogge, costruzione e taratura dei modelli idraulici, modellazione di progetto e definizione di interventi a livello di fattibilità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83741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Piano fognario di Calco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Toffo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RotisSansSerif"/>
                      </a:endParaRP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02097"/>
                  </a:ext>
                </a:extLst>
              </a:tr>
              <a:tr h="3633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Via Giovanni XXII-Studio generale collettore fognatura per risoluzione problematiche varie e individuazione interventi di risoluzione- Barzanò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84599"/>
                  </a:ext>
                </a:extLst>
              </a:tr>
              <a:tr h="2196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Risoluzione sversamenti fognatura Via San Martino - Mandello del Lario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17283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collettore intercomunale -Oggiono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66517"/>
                  </a:ext>
                </a:extLst>
              </a:tr>
              <a:tr h="2196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Deviazione e adeguamento  collettore intercomunale fognatura Valle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Inscea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- Barzio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6925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Deviazione collettore intercomunale fognatura-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Mpggio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RotisSansSerif"/>
                      </a:endParaRP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6564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 Via Manzoni - separazione rete fognatura - Calolziocorte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56626"/>
                  </a:ext>
                </a:extLst>
              </a:tr>
              <a:tr h="2196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Studio della criticità del condotto fognario "Roggia Annoni" - 2 stralcio- Paderno D'Adda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44183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Separazione rete fognatura frazione Onno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21361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Separazione reti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fognariue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 afferenti a Via Fontana- Civate</a:t>
                      </a: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70411"/>
                  </a:ext>
                </a:extLst>
              </a:tr>
              <a:tr h="2196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Separazione rete a monte zona depuratore - Colico via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Monteggiolo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RotisSansSerif"/>
                      </a:endParaRPr>
                    </a:p>
                  </a:txBody>
                  <a:tcPr marL="6995" marR="6995" marT="6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9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89770363-DD96-4693-B612-F88BD40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A0FAF3-376E-4A49-A156-E2238CE9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" y="716732"/>
            <a:ext cx="9144000" cy="20249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BD64091-747B-4E31-B019-59B76E385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89528"/>
              </p:ext>
            </p:extLst>
          </p:nvPr>
        </p:nvGraphicFramePr>
        <p:xfrm>
          <a:off x="1367136" y="2860558"/>
          <a:ext cx="6949280" cy="3136498"/>
        </p:xfrm>
        <a:graphic>
          <a:graphicData uri="http://schemas.openxmlformats.org/drawingml/2006/table">
            <a:tbl>
              <a:tblPr/>
              <a:tblGrid>
                <a:gridCol w="6949280">
                  <a:extLst>
                    <a:ext uri="{9D8B030D-6E8A-4147-A177-3AD203B41FA5}">
                      <a16:colId xmlns:a16="http://schemas.microsoft.com/office/drawing/2014/main" val="2114902659"/>
                    </a:ext>
                  </a:extLst>
                </a:gridCol>
              </a:tblGrid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Fognatura Casargo Indovero e Narro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49285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Collettamento Pagnona al depuratore di Premana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64359"/>
                  </a:ext>
                </a:extLst>
              </a:tr>
              <a:tr h="1642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Dismissione impianti di depurazione in Comune di Tremenico e collettamento reflui all'impianto di Vestreno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9737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Dismissione impianto di Dorio e sollevamento verso Dervio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50311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Dismissione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imhoff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 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Subiale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 e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Lavadè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/adeguamento scarico al RR6/2019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43967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scarico  località Portone di Bellano al RR6/2019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81815"/>
                  </a:ext>
                </a:extLst>
              </a:tr>
              <a:tr h="19815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Dismissione impianto depurazione Colico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pip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 verso Colico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Monteggiolo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RotisSansSerif"/>
                      </a:endParaRP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792109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Dismissione impianto depurazione Imbersago verso Calco Toffo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95919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funzionale impianto Colico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Monteggiolo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RotisSansSerif"/>
                      </a:endParaRP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33665"/>
                  </a:ext>
                </a:extLst>
              </a:tr>
              <a:tr h="1501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 impianto Mandello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26229"/>
                  </a:ext>
                </a:extLst>
              </a:tr>
              <a:tr h="1501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impianto Verderio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056082"/>
                  </a:ext>
                </a:extLst>
              </a:tr>
              <a:tr h="1501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 impianto  Barzio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77112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Potenziamento e adeguamento  impianto Esino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81484"/>
                  </a:ext>
                </a:extLst>
              </a:tr>
              <a:tr h="1501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Adeguamento impianto Dervio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14158"/>
                  </a:ext>
                </a:extLst>
              </a:tr>
              <a:tr h="22320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Interventi per la mitigazione del rischio idraulico -  impianto di depurazione  Calco - località Toffo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43237"/>
                  </a:ext>
                </a:extLst>
              </a:tr>
              <a:tr h="1648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Interventi per la riduzione del rischio idraulico presso il depuratore di Taceno 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2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89770363-DD96-4693-B612-F88BD40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211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0FB5EA-80F1-4683-A2DB-44DA9D9BF303}"/>
              </a:ext>
            </a:extLst>
          </p:cNvPr>
          <p:cNvSpPr txBox="1"/>
          <p:nvPr/>
        </p:nvSpPr>
        <p:spPr>
          <a:xfrm>
            <a:off x="478120" y="850709"/>
            <a:ext cx="8003232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marR="0" lvl="0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Confrontando il valore complessivo degli investimenti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, al lordo dei contributi, rispetto al programma degli interventi approvato con l’ultima predisposizione tariffaria, pur escludendo l’ultimo decennio 2036-2045 al fine di avere analoghi riferimenti temporali,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gli investimenti pianificati nel periodo 2022-2035 raddoppiano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passando da 152 a 307 milioni di euro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8308A16-AD16-4E94-B3B5-A636F7A7D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3185"/>
            <a:ext cx="9144000" cy="2057049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A713DE7-7240-4743-9501-F00522F43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59563"/>
              </p:ext>
            </p:extLst>
          </p:nvPr>
        </p:nvGraphicFramePr>
        <p:xfrm>
          <a:off x="6516216" y="5738337"/>
          <a:ext cx="1512168" cy="213115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1043643391"/>
                    </a:ext>
                  </a:extLst>
                </a:gridCol>
              </a:tblGrid>
              <a:tr h="12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Ulteriori piani fognari</a:t>
                      </a:r>
                    </a:p>
                  </a:txBody>
                  <a:tcPr marL="5213" marR="5213" marT="5213" marB="250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04466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8C84343-A9EF-4682-9B47-A1EBB21CF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24126"/>
              </p:ext>
            </p:extLst>
          </p:nvPr>
        </p:nvGraphicFramePr>
        <p:xfrm>
          <a:off x="3995936" y="6165304"/>
          <a:ext cx="2952328" cy="42623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161339924"/>
                    </a:ext>
                  </a:extLst>
                </a:gridCol>
              </a:tblGrid>
              <a:tr h="12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Nuovo impianto di depurazione di Lecco</a:t>
                      </a:r>
                    </a:p>
                  </a:txBody>
                  <a:tcPr marL="5213" marR="5213" marT="5213" marB="250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5750"/>
                  </a:ext>
                </a:extLst>
              </a:tr>
              <a:tr h="12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Ulteriori aggregazioni di medio/lungo termine</a:t>
                      </a:r>
                    </a:p>
                  </a:txBody>
                  <a:tcPr marL="5213" marR="5213" marT="5213" marB="250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01087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7A0E144-F4FE-401F-83F0-8B682B6A5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95384"/>
              </p:ext>
            </p:extLst>
          </p:nvPr>
        </p:nvGraphicFramePr>
        <p:xfrm>
          <a:off x="1763688" y="5648093"/>
          <a:ext cx="3168352" cy="395995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378448712"/>
                    </a:ext>
                  </a:extLst>
                </a:gridCol>
              </a:tblGrid>
              <a:tr h="12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tisSansSerif"/>
                        </a:rPr>
                        <a:t>Trattamento di flottazione e modifica del sistema di disinfezione potabilizzatore Valmadrera</a:t>
                      </a:r>
                    </a:p>
                  </a:txBody>
                  <a:tcPr marL="5213" marR="5213" marT="5213" marB="250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45C7C7-1CCE-4098-8A20-A59679F50CB5}"/>
              </a:ext>
            </a:extLst>
          </p:cNvPr>
          <p:cNvSpPr txBox="1"/>
          <p:nvPr/>
        </p:nvSpPr>
        <p:spPr>
          <a:xfrm>
            <a:off x="2591780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</a:t>
            </a:r>
            <a:r>
              <a:rPr lang="it-IT" dirty="0">
                <a:solidFill>
                  <a:schemeClr val="accent1"/>
                </a:solidFill>
              </a:rPr>
              <a:t>INVESTIMENTI 2022-2045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8A4D25F-F9CD-4C70-8B52-B10CC70EB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8637"/>
              </p:ext>
            </p:extLst>
          </p:nvPr>
        </p:nvGraphicFramePr>
        <p:xfrm>
          <a:off x="-311382" y="2420888"/>
          <a:ext cx="6611574" cy="286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3746E8F-F870-40CF-A2A3-3598914D6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41370"/>
              </p:ext>
            </p:extLst>
          </p:nvPr>
        </p:nvGraphicFramePr>
        <p:xfrm>
          <a:off x="107504" y="980728"/>
          <a:ext cx="9017550" cy="521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936104"/>
          </a:xfrm>
          <a:ln w="73025" cmpd="thickThin">
            <a:noFill/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Grazie per l’attenzione</a:t>
            </a:r>
          </a:p>
        </p:txBody>
      </p:sp>
      <p:pic>
        <p:nvPicPr>
          <p:cNvPr id="1026" name="Picture 2" descr="logo3"/>
          <p:cNvPicPr>
            <a:picLocks noChangeAspect="1" noChangeArrowheads="1"/>
          </p:cNvPicPr>
          <p:nvPr/>
        </p:nvPicPr>
        <p:blipFill>
          <a:blip r:embed="rId3" cstate="print"/>
          <a:srcRect l="27010" t="76237" r="65117" b="12622"/>
          <a:stretch>
            <a:fillRect/>
          </a:stretch>
        </p:blipFill>
        <p:spPr bwMode="auto">
          <a:xfrm>
            <a:off x="683568" y="476672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268016" y="61016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Conferenza dei Comuni dell’ATO di Lecco –24 febbraio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46856" y="1665270"/>
            <a:ext cx="2540968" cy="1403690"/>
          </a:xfrm>
        </p:spPr>
        <p:txBody>
          <a:bodyPr>
            <a:normAutofit/>
          </a:bodyPr>
          <a:lstStyle/>
          <a:p>
            <a:pPr marL="90488" indent="-6350" algn="ctr">
              <a:buNone/>
            </a:pPr>
            <a:endParaRPr lang="it-IT" sz="2000" dirty="0">
              <a:effectLst/>
              <a:ea typeface="Times New Roman" panose="02020603050405020304" pitchFamily="18" charset="0"/>
            </a:endParaRPr>
          </a:p>
          <a:p>
            <a:pPr marL="90488" indent="-6350" algn="ctr">
              <a:buNone/>
            </a:pPr>
            <a:r>
              <a:rPr lang="it-IT" sz="2000" dirty="0">
                <a:ea typeface="Times New Roman" panose="02020603050405020304" pitchFamily="18" charset="0"/>
              </a:rPr>
              <a:t>C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onsiglio Provinciale</a:t>
            </a:r>
          </a:p>
          <a:p>
            <a:pPr marL="90488" indent="-6350">
              <a:buNone/>
            </a:pPr>
            <a:endParaRPr lang="it-IT" sz="1800" dirty="0">
              <a:ea typeface="Times New Roman" panose="02020603050405020304" pitchFamily="18" charset="0"/>
            </a:endParaRPr>
          </a:p>
          <a:p>
            <a:pPr marL="90488" indent="-6350">
              <a:buNone/>
            </a:pPr>
            <a:endParaRPr lang="it-IT" sz="1800" dirty="0">
              <a:effectLst/>
              <a:ea typeface="Times New Roman" panose="02020603050405020304" pitchFamily="18" charset="0"/>
            </a:endParaRPr>
          </a:p>
          <a:p>
            <a:pPr marL="90488" indent="-6350" algn="just">
              <a:buNone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856" y="259900"/>
            <a:ext cx="8229600" cy="432796"/>
          </a:xfrm>
        </p:spPr>
        <p:txBody>
          <a:bodyPr>
            <a:noAutofit/>
          </a:bodyPr>
          <a:lstStyle/>
          <a:p>
            <a:pPr lvl="0"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ESTENSIONE DELL’AFFIDAMENTO</a:t>
            </a:r>
          </a:p>
        </p:txBody>
      </p:sp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8BABAEF-5181-45AD-B8EB-4FD32D94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37946" y="1928232"/>
            <a:ext cx="432797" cy="7920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C95D0C-2E2F-41BA-8A27-AA49C0FA578D}"/>
              </a:ext>
            </a:extLst>
          </p:cNvPr>
          <p:cNvSpPr txBox="1"/>
          <p:nvPr/>
        </p:nvSpPr>
        <p:spPr>
          <a:xfrm>
            <a:off x="4572000" y="1403208"/>
            <a:ext cx="4105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marR="0" lvl="0" indent="-6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atto</a:t>
            </a:r>
            <a:r>
              <a:rPr lang="it-IT" sz="20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di indirizzo per estensione del termine di affidamento del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servizio idrico integrato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a Lario Reti Holding ai sensi della delibera ARERA 656/2015/R/IDR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Segnaposto contenuto 1">
            <a:extLst>
              <a:ext uri="{FF2B5EF4-FFF2-40B4-BE49-F238E27FC236}">
                <a16:creationId xmlns:a16="http://schemas.microsoft.com/office/drawing/2014/main" id="{1725B7D5-EC89-47A9-AC29-DF21768466EA}"/>
              </a:ext>
            </a:extLst>
          </p:cNvPr>
          <p:cNvSpPr txBox="1">
            <a:spLocks/>
          </p:cNvSpPr>
          <p:nvPr/>
        </p:nvSpPr>
        <p:spPr>
          <a:xfrm>
            <a:off x="4458442" y="3388794"/>
            <a:ext cx="4218013" cy="190821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algn="just"/>
            <a:endParaRPr lang="it-IT" sz="2100" dirty="0"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ai sensi dell’art. 149bis del d.lgs. n. 152/2006, provvede all’affidamento del servizio nel rispetto del piano d'ambito di cui all'articolo 149</a:t>
            </a:r>
          </a:p>
          <a:p>
            <a:pPr algn="ctr"/>
            <a:endParaRPr lang="it-IT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02224C8-9877-44F0-87E3-9D048811F485}"/>
              </a:ext>
            </a:extLst>
          </p:cNvPr>
          <p:cNvSpPr txBox="1"/>
          <p:nvPr/>
        </p:nvSpPr>
        <p:spPr>
          <a:xfrm>
            <a:off x="622184" y="4104585"/>
            <a:ext cx="2190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/>
                <a:ea typeface="Times New Roman" panose="02020603050405020304" pitchFamily="18" charset="0"/>
              </a:rPr>
              <a:t>Ente di governo </a:t>
            </a:r>
          </a:p>
          <a:p>
            <a:pPr algn="ctr"/>
            <a:r>
              <a:rPr lang="it-IT" sz="2000" dirty="0">
                <a:effectLst/>
                <a:ea typeface="Times New Roman" panose="02020603050405020304" pitchFamily="18" charset="0"/>
              </a:rPr>
              <a:t>dell’ambito </a:t>
            </a:r>
            <a:endParaRPr lang="it-IT" sz="20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837504A-2B9C-499D-9AC8-0D538AE44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37946" y="4137680"/>
            <a:ext cx="43279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id="{865EEC53-9931-45C7-9068-46D074893222}"/>
              </a:ext>
            </a:extLst>
          </p:cNvPr>
          <p:cNvSpPr/>
          <p:nvPr/>
        </p:nvSpPr>
        <p:spPr>
          <a:xfrm>
            <a:off x="1763688" y="2348880"/>
            <a:ext cx="1224136" cy="17596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80B614-55B8-4049-8477-3DD90C8E80F9}"/>
              </a:ext>
            </a:extLst>
          </p:cNvPr>
          <p:cNvSpPr txBox="1"/>
          <p:nvPr/>
        </p:nvSpPr>
        <p:spPr>
          <a:xfrm>
            <a:off x="562252" y="1606914"/>
            <a:ext cx="82296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procedere all’estensione dell’affidamento entro il termine assegnato dall’ARERA per la revisione tariffaria per il biennio 2022-2023, così che l’aggiornamento dello schema regolatorio possa essere coerente con la nuova durata, trentennale, dell’affidamento</a:t>
            </a:r>
            <a:endParaRPr lang="it-IT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DB40C3-2782-4BE2-989D-04E2ED69DBF3}"/>
              </a:ext>
            </a:extLst>
          </p:cNvPr>
          <p:cNvSpPr txBox="1"/>
          <p:nvPr/>
        </p:nvSpPr>
        <p:spPr>
          <a:xfrm>
            <a:off x="5350849" y="5696477"/>
            <a:ext cx="249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30 APRILE 2022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825215-60DE-4B71-B24E-97E7B0B9335E}"/>
              </a:ext>
            </a:extLst>
          </p:cNvPr>
          <p:cNvSpPr txBox="1"/>
          <p:nvPr/>
        </p:nvSpPr>
        <p:spPr>
          <a:xfrm>
            <a:off x="3563888" y="3433034"/>
            <a:ext cx="13617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RDT2022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54A771-BB18-4612-97FF-7F3A2DADB378}"/>
              </a:ext>
            </a:extLst>
          </p:cNvPr>
          <p:cNvSpPr txBox="1"/>
          <p:nvPr/>
        </p:nvSpPr>
        <p:spPr>
          <a:xfrm>
            <a:off x="3526039" y="4485605"/>
            <a:ext cx="4377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PIANO </a:t>
            </a:r>
          </a:p>
          <a:p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ECONOMICO-FINANZIARIO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235E95-0CEE-49D2-BC9E-810BCEFB1BBE}"/>
              </a:ext>
            </a:extLst>
          </p:cNvPr>
          <p:cNvSpPr txBox="1"/>
          <p:nvPr/>
        </p:nvSpPr>
        <p:spPr>
          <a:xfrm>
            <a:off x="5076056" y="3886730"/>
            <a:ext cx="3863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CONVENZIONE DI GESTIONE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7C97E06-9889-42DC-A7F4-0531E53E9D32}"/>
              </a:ext>
            </a:extLst>
          </p:cNvPr>
          <p:cNvSpPr/>
          <p:nvPr/>
        </p:nvSpPr>
        <p:spPr>
          <a:xfrm>
            <a:off x="5292080" y="5497712"/>
            <a:ext cx="2612951" cy="797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EF1A1508-DD4A-41AC-9B1F-D5136881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793"/>
            <a:ext cx="8229600" cy="432796"/>
          </a:xfrm>
        </p:spPr>
        <p:txBody>
          <a:bodyPr>
            <a:noAutofit/>
          </a:bodyPr>
          <a:lstStyle/>
          <a:p>
            <a:pPr lvl="0"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ESTENSIONE DELL’AFFIDAMENTO</a:t>
            </a:r>
          </a:p>
        </p:txBody>
      </p:sp>
    </p:spTree>
    <p:extLst>
      <p:ext uri="{BB962C8B-B14F-4D97-AF65-F5344CB8AC3E}">
        <p14:creationId xmlns:p14="http://schemas.microsoft.com/office/powerpoint/2010/main" val="24352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21D11AF-3B58-48A4-BFBE-DA1E97BB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AGGIORNAMENTO DEL PIANO D’AMBITO- PARERI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C90D45-088D-4B2F-83DA-BFC92F13CFE5}"/>
              </a:ext>
            </a:extLst>
          </p:cNvPr>
          <p:cNvSpPr txBox="1"/>
          <p:nvPr/>
        </p:nvSpPr>
        <p:spPr>
          <a:xfrm>
            <a:off x="457200" y="1072476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</a:rPr>
              <a:t>«Per le decisioni relative alle lettere a), b), d), e) ed h) del comma 2, l’ente di governo dell'ambito  acquisisce il </a:t>
            </a:r>
            <a:r>
              <a:rPr lang="it-IT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parere obbligatorio e vincolante della Conferenza dei Comuni</a:t>
            </a:r>
            <a:r>
              <a:rPr lang="it-IT" i="1" dirty="0">
                <a:latin typeface="Times New Roman" panose="02020603050405020304" pitchFamily="18" charset="0"/>
              </a:rPr>
              <a:t>, cui partecipano tutti i comuni dell’ATO. Il parere è reso entro trenta giorni dalla trasmissione della proposta e assunto con il voto favorevole dei sindaci o loro delegati di comuni che rappresentano almeno la maggioranza della popolazione residente nell’ambito.»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E27102-FDF8-4B43-BEA8-2531988B4FA4}"/>
              </a:ext>
            </a:extLst>
          </p:cNvPr>
          <p:cNvSpPr txBox="1"/>
          <p:nvPr/>
        </p:nvSpPr>
        <p:spPr>
          <a:xfrm>
            <a:off x="5975648" y="5298011"/>
            <a:ext cx="3168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it-IT" sz="1200" dirty="0">
                <a:solidFill>
                  <a:prstClr val="black"/>
                </a:solidFill>
                <a:ea typeface="Times New Roman" panose="02020603050405020304" pitchFamily="18" charset="0"/>
              </a:rPr>
              <a:t>art. 48 comma 4  </a:t>
            </a:r>
            <a:r>
              <a:rPr lang="it-IT" sz="1200" dirty="0" err="1">
                <a:solidFill>
                  <a:prstClr val="black"/>
                </a:solidFill>
                <a:ea typeface="Times New Roman" panose="02020603050405020304" pitchFamily="18" charset="0"/>
              </a:rPr>
              <a:t>l.r</a:t>
            </a:r>
            <a:r>
              <a:rPr lang="it-IT" sz="1200" dirty="0">
                <a:solidFill>
                  <a:prstClr val="black"/>
                </a:solidFill>
                <a:ea typeface="Times New Roman" panose="02020603050405020304" pitchFamily="18" charset="0"/>
              </a:rPr>
              <a:t>. n. 26/2003 </a:t>
            </a:r>
            <a:endParaRPr lang="it-IT" sz="1200" dirty="0"/>
          </a:p>
        </p:txBody>
      </p:sp>
      <p:sp>
        <p:nvSpPr>
          <p:cNvPr id="11" name="Segnaposto contenuto 1">
            <a:extLst>
              <a:ext uri="{FF2B5EF4-FFF2-40B4-BE49-F238E27FC236}">
                <a16:creationId xmlns:a16="http://schemas.microsoft.com/office/drawing/2014/main" id="{FD4996D8-3CD2-4ED1-9997-34BD4F80615C}"/>
              </a:ext>
            </a:extLst>
          </p:cNvPr>
          <p:cNvSpPr txBox="1">
            <a:spLocks/>
          </p:cNvSpPr>
          <p:nvPr/>
        </p:nvSpPr>
        <p:spPr>
          <a:xfrm>
            <a:off x="305526" y="3163905"/>
            <a:ext cx="8381274" cy="244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Font typeface="Wingdings 3"/>
              <a:buNone/>
            </a:pPr>
            <a:r>
              <a:rPr lang="it-IT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«Prima dell’approvazione del piano d’ambito o dei relativi aggiornamenti, l’ente di governo dell'ambito </a:t>
            </a:r>
            <a:r>
              <a:rPr lang="it-IT" sz="1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trasmette alla Regione il testo del piano</a:t>
            </a:r>
            <a:r>
              <a:rPr lang="it-IT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comprensivo del parere della Conferenza dei comuni, per l’invio, entro i successivi sessanta giorni, di </a:t>
            </a:r>
            <a:r>
              <a:rPr lang="it-IT" sz="1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eventuali osservazioni della Regione </a:t>
            </a:r>
            <a:r>
              <a:rPr lang="it-IT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nei limiti delle proprie competenze </a:t>
            </a:r>
            <a:r>
              <a:rPr lang="it-IT" sz="1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in materia di governo del territorio e di tutela della salute, nonché al fine di garantire il rispetto degli obblighi comunitari sull’utilizzo delle risorse idriche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la conformità agli atti di programmazione e pianificazione regionale, in particolare al PTA;...»</a:t>
            </a:r>
            <a:r>
              <a:rPr lang="it-IT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7CA573-CDB1-4206-ACB1-1486F1B8EDFC}"/>
              </a:ext>
            </a:extLst>
          </p:cNvPr>
          <p:cNvSpPr txBox="1"/>
          <p:nvPr/>
        </p:nvSpPr>
        <p:spPr>
          <a:xfrm>
            <a:off x="5949028" y="2688302"/>
            <a:ext cx="3168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it-IT" sz="1200" dirty="0">
                <a:solidFill>
                  <a:prstClr val="black"/>
                </a:solidFill>
                <a:ea typeface="Times New Roman" panose="02020603050405020304" pitchFamily="18" charset="0"/>
              </a:rPr>
              <a:t>art. 48 comma 3  </a:t>
            </a:r>
            <a:r>
              <a:rPr lang="it-IT" sz="1200" dirty="0" err="1">
                <a:solidFill>
                  <a:prstClr val="black"/>
                </a:solidFill>
                <a:ea typeface="Times New Roman" panose="02020603050405020304" pitchFamily="18" charset="0"/>
              </a:rPr>
              <a:t>l.r</a:t>
            </a:r>
            <a:r>
              <a:rPr lang="it-IT" sz="1200" dirty="0">
                <a:solidFill>
                  <a:prstClr val="black"/>
                </a:solidFill>
                <a:ea typeface="Times New Roman" panose="02020603050405020304" pitchFamily="18" charset="0"/>
              </a:rPr>
              <a:t>. n. 26/2003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046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5A4C3D-AFD9-41CD-9183-32F322CD0360}"/>
              </a:ext>
            </a:extLst>
          </p:cNvPr>
          <p:cNvSpPr txBox="1"/>
          <p:nvPr/>
        </p:nvSpPr>
        <p:spPr>
          <a:xfrm>
            <a:off x="755576" y="808540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ea typeface="Times New Roman" panose="02020603050405020304" pitchFamily="18" charset="0"/>
              </a:rPr>
              <a:t>Ricognizione delle infrastrutture;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400" dirty="0">
                <a:ea typeface="Times New Roman" panose="02020603050405020304" pitchFamily="18" charset="0"/>
              </a:rPr>
              <a:t>P</a:t>
            </a:r>
            <a:r>
              <a:rPr lang="it-IT" sz="2400" dirty="0">
                <a:effectLst/>
                <a:ea typeface="Times New Roman" panose="02020603050405020304" pitchFamily="18" charset="0"/>
              </a:rPr>
              <a:t>rogramma degli interventi;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dirty="0">
                <a:ea typeface="Times New Roman" panose="02020603050405020304" pitchFamily="18" charset="0"/>
              </a:rPr>
              <a:t>M</a:t>
            </a:r>
            <a:r>
              <a:rPr lang="it-IT" sz="2400" dirty="0">
                <a:effectLst/>
                <a:ea typeface="Times New Roman" panose="02020603050405020304" pitchFamily="18" charset="0"/>
              </a:rPr>
              <a:t>odello gestionale ed organizzativo;</a:t>
            </a:r>
            <a:r>
              <a:rPr kumimoji="0" lang="it-IT" sz="24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Times New Roman" panose="02020603050405020304" pitchFamily="18" charset="0"/>
                <a:cs typeface="+mn-cs"/>
              </a:rPr>
              <a:t> 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400" dirty="0">
                <a:ea typeface="Times New Roman" panose="02020603050405020304" pitchFamily="18" charset="0"/>
              </a:rPr>
              <a:t>P</a:t>
            </a:r>
            <a:r>
              <a:rPr lang="it-IT" sz="2400" dirty="0">
                <a:effectLst/>
                <a:ea typeface="Times New Roman" panose="02020603050405020304" pitchFamily="18" charset="0"/>
              </a:rPr>
              <a:t>iano economico finanziario.</a:t>
            </a:r>
          </a:p>
          <a:p>
            <a:pPr algn="just"/>
            <a:r>
              <a:rPr lang="it-IT" sz="24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AA47E438-68F3-4CEB-88F9-E26E82F1A6E4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7488832" cy="41805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AGGIORNAMENTO DEL PIANO D’AMBITO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566449-D3AA-4C4B-8C16-49714B398ED1}"/>
              </a:ext>
            </a:extLst>
          </p:cNvPr>
          <p:cNvSpPr txBox="1"/>
          <p:nvPr/>
        </p:nvSpPr>
        <p:spPr>
          <a:xfrm>
            <a:off x="755576" y="2636912"/>
            <a:ext cx="4576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400" strike="sngStrike" dirty="0">
                <a:ea typeface="Times New Roman" panose="02020603050405020304" pitchFamily="18" charset="0"/>
              </a:rPr>
              <a:t>M</a:t>
            </a:r>
            <a:r>
              <a:rPr lang="it-IT" sz="2400" strike="sngStrike" dirty="0">
                <a:effectLst/>
                <a:ea typeface="Times New Roman" panose="02020603050405020304" pitchFamily="18" charset="0"/>
              </a:rPr>
              <a:t>odello gestionale ed organizzativo;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FB5061-68D3-4E92-93C2-052D8D499CA7}"/>
              </a:ext>
            </a:extLst>
          </p:cNvPr>
          <p:cNvSpPr txBox="1"/>
          <p:nvPr/>
        </p:nvSpPr>
        <p:spPr>
          <a:xfrm>
            <a:off x="755576" y="3717032"/>
            <a:ext cx="5096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strike="sngStrike" dirty="0">
                <a:solidFill>
                  <a:prstClr val="black"/>
                </a:solidFill>
                <a:latin typeface="Lucida Sans Unicode"/>
                <a:ea typeface="Times New Roman" panose="02020603050405020304" pitchFamily="18" charset="0"/>
              </a:rPr>
              <a:t>P</a:t>
            </a:r>
            <a:r>
              <a:rPr kumimoji="0" lang="it-IT" sz="24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Times New Roman" panose="02020603050405020304" pitchFamily="18" charset="0"/>
                <a:cs typeface="+mn-cs"/>
              </a:rPr>
              <a:t>iano</a:t>
            </a:r>
            <a:r>
              <a:rPr kumimoji="0" lang="it-IT" sz="2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Times New Roman" panose="02020603050405020304" pitchFamily="18" charset="0"/>
                <a:cs typeface="+mn-cs"/>
              </a:rPr>
              <a:t> economico finanziario.</a:t>
            </a:r>
          </a:p>
        </p:txBody>
      </p:sp>
    </p:spTree>
    <p:extLst>
      <p:ext uri="{BB962C8B-B14F-4D97-AF65-F5344CB8AC3E}">
        <p14:creationId xmlns:p14="http://schemas.microsoft.com/office/powerpoint/2010/main" val="24955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A0750EFA-3AD8-4F4E-A912-52EC9136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06" y="2354955"/>
            <a:ext cx="5647636" cy="3948476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AGGIORNAMENTO DEL PIANO D’AMBITO</a:t>
            </a:r>
            <a:endParaRPr lang="it-IT" sz="2400" dirty="0"/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B897D6F8-94EE-4D90-8EB8-E0FAB434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72" y="1032072"/>
            <a:ext cx="6840761" cy="1656184"/>
          </a:xfrm>
        </p:spPr>
        <p:txBody>
          <a:bodyPr>
            <a:normAutofit/>
          </a:bodyPr>
          <a:lstStyle/>
          <a:p>
            <a:pPr marL="810260" algn="just"/>
            <a:endParaRPr lang="it-IT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algn="just"/>
            <a:endParaRPr lang="it-IT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839978" indent="-285750" algn="just"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554228" indent="0" algn="just">
              <a:buNone/>
            </a:pPr>
            <a:r>
              <a:rPr lang="it-IT" sz="2000" dirty="0">
                <a:solidFill>
                  <a:schemeClr val="accent1"/>
                </a:solidFill>
                <a:ea typeface="Times New Roman" panose="02020603050405020304" pitchFamily="18" charset="0"/>
              </a:rPr>
              <a:t>C</a:t>
            </a:r>
            <a:r>
              <a:rPr lang="it-IT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apitolo 3: Programma degli Interventi</a:t>
            </a:r>
          </a:p>
          <a:p>
            <a:pPr algn="ctr">
              <a:buNone/>
            </a:pPr>
            <a:endParaRPr lang="it-IT" sz="1600" dirty="0"/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39247C08-829A-423B-B885-2E4D6ED6AB5F}"/>
              </a:ext>
            </a:extLst>
          </p:cNvPr>
          <p:cNvSpPr txBox="1">
            <a:spLocks/>
          </p:cNvSpPr>
          <p:nvPr/>
        </p:nvSpPr>
        <p:spPr>
          <a:xfrm>
            <a:off x="319259" y="622477"/>
            <a:ext cx="6840761" cy="130568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10260" algn="just"/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algn="just"/>
            <a:endParaRPr lang="it-IT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839978" indent="-285750" algn="just"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54228" indent="0" algn="just">
              <a:buFont typeface="Wingdings 3"/>
              <a:buNone/>
            </a:pPr>
            <a:r>
              <a:rPr lang="it-IT" sz="2000" dirty="0">
                <a:solidFill>
                  <a:schemeClr val="accent1"/>
                </a:solidFill>
                <a:ea typeface="Times New Roman" panose="02020603050405020304" pitchFamily="18" charset="0"/>
              </a:rPr>
              <a:t>Capitolo 2: Stato di fatto dei servizi idrici</a:t>
            </a:r>
          </a:p>
          <a:p>
            <a:pPr marL="839978" indent="-285750" algn="just"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>
              <a:buFont typeface="Wingdings 3"/>
              <a:buNone/>
            </a:pPr>
            <a:endParaRPr lang="it-IT" sz="1600" dirty="0"/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8EF50C69-29A6-4BC4-B199-897089925D45}"/>
              </a:ext>
            </a:extLst>
          </p:cNvPr>
          <p:cNvSpPr txBox="1">
            <a:spLocks/>
          </p:cNvSpPr>
          <p:nvPr/>
        </p:nvSpPr>
        <p:spPr>
          <a:xfrm>
            <a:off x="333072" y="381393"/>
            <a:ext cx="6840761" cy="1253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10260" algn="just"/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algn="just"/>
            <a:endParaRPr lang="it-IT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54228" indent="0" algn="just">
              <a:buFont typeface="Wingdings 3"/>
              <a:buNone/>
            </a:pPr>
            <a:r>
              <a:rPr lang="it-IT" sz="2000" dirty="0">
                <a:solidFill>
                  <a:schemeClr val="accent1"/>
                </a:solidFill>
                <a:ea typeface="Times New Roman" panose="02020603050405020304" pitchFamily="18" charset="0"/>
              </a:rPr>
              <a:t>Capitolo 1: Inquadramento territoriale</a:t>
            </a:r>
          </a:p>
          <a:p>
            <a:pPr marL="839978" indent="-285750" algn="just"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7F2B327-75F6-4A01-829F-54941BA3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10" y="1839007"/>
            <a:ext cx="4938188" cy="2402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25B9228-8F27-430A-BF3F-BB6F5DE7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95" y="2425520"/>
            <a:ext cx="4462659" cy="1329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3508865-C558-499C-AEA2-0E9D095E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10" y="1433858"/>
            <a:ext cx="4788490" cy="232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698500" algn="l"/>
                <a:tab pos="4673600" algn="r"/>
              </a:tabLst>
            </a:pPr>
            <a:r>
              <a:rPr kumimoji="0" lang="it-IT" altLang="it-IT" sz="1100" b="1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INQUADRAMENTO TERRITORIALE</a:t>
            </a:r>
            <a:endParaRPr kumimoji="0" lang="it-IT" altLang="it-IT" sz="1100" b="1" i="0" u="sng" strike="noStrike" cap="none" normalizeH="0" baseline="0" dirty="0">
              <a:ln>
                <a:noFill/>
              </a:ln>
              <a:effectLst/>
              <a:latin typeface="RotisSansSerif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698500" algn="l"/>
                <a:tab pos="4673600" algn="r"/>
              </a:tabLst>
            </a:pP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1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1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STRUTTURE INSEDIATIVE E PRODUTTIVE</a:t>
            </a:r>
            <a:endParaRPr kumimoji="0" lang="it-IT" altLang="it-IT" sz="1100" b="1" i="0" u="sng" strike="noStrike" cap="none" normalizeH="0" baseline="0" dirty="0">
              <a:ln>
                <a:noFill/>
              </a:ln>
              <a:effectLst/>
              <a:latin typeface="RotisSansSerif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1.1.1.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L’ATO di Lecco e la sua situazione amministrativa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1.1.2.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popolazione residente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1.1.3.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popolazione fluttuante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1.1.4.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Settore produttivo</a:t>
            </a:r>
            <a:endParaRPr kumimoji="0" lang="it-IT" altLang="it-IT" sz="1100" b="0" i="0" u="sng" strike="noStrike" cap="none" normalizeH="0" baseline="0" dirty="0">
              <a:ln>
                <a:noFill/>
              </a:ln>
              <a:effectLst/>
              <a:latin typeface="RotisSansSerif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1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1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CARATTERISTICHE QUALI – QUANTITATIVE DELLE RISORSE IDRICHE</a:t>
            </a:r>
            <a:endParaRPr kumimoji="0" lang="it-IT" altLang="it-IT" sz="1100" b="1" i="0" u="sng" strike="noStrike" cap="none" normalizeH="0" baseline="0" dirty="0">
              <a:ln>
                <a:noFill/>
              </a:ln>
              <a:effectLst/>
              <a:latin typeface="RotisSansSerif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1.2.1.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Acque superficiali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1.2.1.1.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Laghi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1.2.1.2.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Corsi d’acqua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1.2.2.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100" b="0" i="0" u="sng" strike="noStrike" cap="none" normalizeH="0" baseline="0" dirty="0">
                <a:ln>
                  <a:noFill/>
                </a:ln>
                <a:effectLst/>
                <a:latin typeface="RotisSansSerif" charset="0"/>
                <a:ea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Acque sotterranee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0B2068-530B-4CD7-BC75-295CBD7C4597}"/>
              </a:ext>
            </a:extLst>
          </p:cNvPr>
          <p:cNvSpPr txBox="1"/>
          <p:nvPr/>
        </p:nvSpPr>
        <p:spPr>
          <a:xfrm>
            <a:off x="899592" y="245456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</a:rPr>
              <a:t>Allegati: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8A8A39-EA5E-442D-A820-04F43B8B467C}"/>
              </a:ext>
            </a:extLst>
          </p:cNvPr>
          <p:cNvSpPr txBox="1"/>
          <p:nvPr/>
        </p:nvSpPr>
        <p:spPr>
          <a:xfrm>
            <a:off x="65859" y="2827931"/>
            <a:ext cx="4946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laghi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fiumi 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5908620-A8A8-41B8-AE2B-89BE4B00DE9B}"/>
              </a:ext>
            </a:extLst>
          </p:cNvPr>
          <p:cNvSpPr txBox="1"/>
          <p:nvPr/>
        </p:nvSpPr>
        <p:spPr>
          <a:xfrm>
            <a:off x="65859" y="3189416"/>
            <a:ext cx="49466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captazioni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non conformità ATS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grafici M1 per Comuni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n. 2 tabelle depuratori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fanghi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n. 3 tavole relative alle interconnessioni con le reti bergamasche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agglomerati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schede singoli agglomerati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tavola generale agglomerati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98171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energia elettrica consumi</a:t>
            </a:r>
            <a:endParaRPr lang="it-IT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99D9BD9-496E-4F9D-943A-C984301B0B9B}"/>
              </a:ext>
            </a:extLst>
          </p:cNvPr>
          <p:cNvSpPr txBox="1"/>
          <p:nvPr/>
        </p:nvSpPr>
        <p:spPr>
          <a:xfrm>
            <a:off x="75725" y="5179597"/>
            <a:ext cx="7173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171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tabella aree di salvaguardia</a:t>
            </a:r>
            <a:endParaRPr lang="it-IT" sz="1200" dirty="0">
              <a:latin typeface="+mj-lt"/>
              <a:ea typeface="Times New Roman" panose="02020603050405020304" pitchFamily="18" charset="0"/>
            </a:endParaRPr>
          </a:p>
          <a:p>
            <a:pPr marL="98171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+mj-lt"/>
              </a:rPr>
              <a:t>tabella programma degli interventi</a:t>
            </a:r>
          </a:p>
          <a:p>
            <a:pPr marL="98171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+mj-lt"/>
              </a:rPr>
              <a:t>programma di riassetto delle fognature e degli sfioratori e relativi allegati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82A3129-B732-431C-B188-A1810E4DDA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1653" y="4401457"/>
            <a:ext cx="6516216" cy="24781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7FCCB24-B001-4EC6-87FF-FA92AB0AB5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0881" y="1370485"/>
            <a:ext cx="3790777" cy="5271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14" grpId="0" animBg="1"/>
      <p:bldP spid="14" grpId="1" animBg="1"/>
      <p:bldP spid="2" grpId="0"/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4328BF-A98B-4328-8777-1D9D89CD6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6501" y="715249"/>
            <a:ext cx="6987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4673600" algn="r"/>
              </a:tabLst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4673600" algn="r"/>
              </a:tabLst>
            </a:pPr>
            <a:r>
              <a:rPr kumimoji="0" lang="it-IT" altLang="it-IT" sz="1800" b="1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CRITERI DI PROGRAMMAZIONE DEGLI INTERVENTI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50EF0D3C-0FE4-4DE4-83FD-753F8AA10E38}"/>
              </a:ext>
            </a:extLst>
          </p:cNvPr>
          <p:cNvSpPr txBox="1">
            <a:spLocks/>
          </p:cNvSpPr>
          <p:nvPr/>
        </p:nvSpPr>
        <p:spPr>
          <a:xfrm>
            <a:off x="457200" y="101980"/>
            <a:ext cx="8229600" cy="4900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6791B-9B38-46D5-8CBD-13BB3CAE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501" y="1772816"/>
            <a:ext cx="7201923" cy="3754874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  <a:tab pos="467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3.1.1.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procedure di infrazione</a:t>
            </a:r>
            <a:endParaRPr kumimoji="0" lang="it-IT" altLang="it-IT" sz="1400" b="0" i="0" u="sng" strike="noStrike" cap="none" normalizeH="0" baseline="0" dirty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3.1.2.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 obiettivi di qualità dei corpi idrici</a:t>
            </a:r>
            <a:endParaRPr kumimoji="0" lang="it-IT" altLang="it-IT" sz="1400" b="0" i="0" u="sng" strike="noStrike" cap="none" normalizeH="0" baseline="0" dirty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3.1.3.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piani di miglioramento del servizio di distribuzione dell’acqua potabile</a:t>
            </a:r>
            <a:endParaRPr kumimoji="0" lang="it-IT" altLang="it-IT" sz="1400" b="0" i="0" u="sng" strike="noStrike" cap="none" normalizeH="0" baseline="0" dirty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Il piano di ricerca e riduzione delle perdite e di verifica della pressione in rete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Il piano di gestione delle interruzioni del servizio e di emergenza idrica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Il piano di sicurezza delle acque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1400" b="0" i="0" u="sng" strike="noStrike" cap="none" normalizeH="0" baseline="0" dirty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3.1.4.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programma di riassetto delle fognature e degli sfioratori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lang="it-IT" alt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3.1.5.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piano di razionalizzazione del sistema depurativo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1400" b="0" i="0" u="sng" strike="noStrike" cap="none" normalizeH="0" baseline="0" dirty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3.1.6.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linee strategiche per la gestione dei fanghi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endParaRPr kumimoji="0" lang="it-IT" altLang="it-IT" sz="1400" b="0" i="0" u="sng" strike="noStrike" cap="none" normalizeH="0" baseline="0" dirty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4673600" algn="r"/>
              </a:tabLst>
            </a:pP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3.1.7.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sz="1400" b="0" i="0" u="sng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percorso di efficientamento energetico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299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56F4D00-A2E9-48A2-86DE-EA370E396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767"/>
              </p:ext>
            </p:extLst>
          </p:nvPr>
        </p:nvGraphicFramePr>
        <p:xfrm>
          <a:off x="803851" y="2693825"/>
          <a:ext cx="6734879" cy="82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439">
                  <a:extLst>
                    <a:ext uri="{9D8B030D-6E8A-4147-A177-3AD203B41FA5}">
                      <a16:colId xmlns:a16="http://schemas.microsoft.com/office/drawing/2014/main" val="3048276421"/>
                    </a:ext>
                  </a:extLst>
                </a:gridCol>
                <a:gridCol w="1155494">
                  <a:extLst>
                    <a:ext uri="{9D8B030D-6E8A-4147-A177-3AD203B41FA5}">
                      <a16:colId xmlns:a16="http://schemas.microsoft.com/office/drawing/2014/main" val="3682597488"/>
                    </a:ext>
                  </a:extLst>
                </a:gridCol>
                <a:gridCol w="911858">
                  <a:extLst>
                    <a:ext uri="{9D8B030D-6E8A-4147-A177-3AD203B41FA5}">
                      <a16:colId xmlns:a16="http://schemas.microsoft.com/office/drawing/2014/main" val="18449616"/>
                    </a:ext>
                  </a:extLst>
                </a:gridCol>
                <a:gridCol w="981230">
                  <a:extLst>
                    <a:ext uri="{9D8B030D-6E8A-4147-A177-3AD203B41FA5}">
                      <a16:colId xmlns:a16="http://schemas.microsoft.com/office/drawing/2014/main" val="2511505939"/>
                    </a:ext>
                  </a:extLst>
                </a:gridCol>
                <a:gridCol w="911858">
                  <a:extLst>
                    <a:ext uri="{9D8B030D-6E8A-4147-A177-3AD203B41FA5}">
                      <a16:colId xmlns:a16="http://schemas.microsoft.com/office/drawing/2014/main" val="370426213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</a:rPr>
                        <a:t>anno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2020 previsionale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2020 consuntivo</a:t>
                      </a:r>
                      <a:endParaRPr lang="it-IT" sz="110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2021 previsionale</a:t>
                      </a:r>
                      <a:endParaRPr lang="it-IT" sz="110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2021 </a:t>
                      </a:r>
                      <a:r>
                        <a:rPr lang="it-IT" sz="1000" dirty="0" err="1">
                          <a:effectLst/>
                        </a:rPr>
                        <a:t>pre</a:t>
                      </a:r>
                      <a:r>
                        <a:rPr lang="it-IT" sz="1000" dirty="0">
                          <a:effectLst/>
                        </a:rPr>
                        <a:t> - consuntivo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746501"/>
                  </a:ext>
                </a:extLst>
              </a:tr>
              <a:tr h="395395"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</a:rPr>
                        <a:t>Investimenti Lordo contributi[k€]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effectLst/>
                        </a:rPr>
                        <a:t>28.100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effectLst/>
                        </a:rPr>
                        <a:t>29.757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effectLst/>
                        </a:rPr>
                        <a:t>32.010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effectLst/>
                        </a:rPr>
                        <a:t>33.058</a:t>
                      </a:r>
                      <a:endParaRPr lang="it-IT" sz="1100" dirty="0">
                        <a:effectLst/>
                        <a:latin typeface="RotisSans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72545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F565FB4A-F165-4900-BC0B-6B51AF7D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7200800" cy="18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14264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Arial Unicode MS" charset="0"/>
              </a:rPr>
              <a:t>G</a:t>
            </a:r>
            <a:r>
              <a:rPr kumimoji="0" lang="it-IT" altLang="it-IT" b="1" i="0" u="none" strike="noStrike" cap="none" normalizeH="0" baseline="0" dirty="0" bmk="">
                <a:ln>
                  <a:noFill/>
                </a:ln>
                <a:solidFill>
                  <a:schemeClr val="accent1"/>
                </a:solidFill>
                <a:effectLst/>
                <a:ea typeface="Arial Unicode MS" charset="0"/>
              </a:rPr>
              <a:t>li interventi del biennio 2020-2021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ea typeface="Arial Unicode MS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dati di consuntivo 2020 e preconsuntivo 2021 confermano la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crescita nella capacità di investimento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 parte del gestore Lario Reti Holding: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76BE4D-5677-4D17-9247-0B4E4910B6D1}"/>
              </a:ext>
            </a:extLst>
          </p:cNvPr>
          <p:cNvSpPr txBox="1"/>
          <p:nvPr/>
        </p:nvSpPr>
        <p:spPr>
          <a:xfrm>
            <a:off x="254461" y="4336058"/>
            <a:ext cx="40508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Realizzazione delle opere necessarie a sottoporre a trattamento di depurazione le acque reflue urbane dei Comuni di Oliveto Lario e di Civenna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AE54FF-436D-4F76-A0A0-CA9C1FCE395D}"/>
              </a:ext>
            </a:extLst>
          </p:cNvPr>
          <p:cNvSpPr txBox="1"/>
          <p:nvPr/>
        </p:nvSpPr>
        <p:spPr>
          <a:xfrm>
            <a:off x="4194820" y="3845890"/>
            <a:ext cx="4576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Raddoppio del collettore Brianteo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290250-499E-47FB-9BB4-704A398148D7}"/>
              </a:ext>
            </a:extLst>
          </p:cNvPr>
          <p:cNvSpPr txBox="1"/>
          <p:nvPr/>
        </p:nvSpPr>
        <p:spPr>
          <a:xfrm>
            <a:off x="4108413" y="5786198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Ampliamento dell’impianto di depurazione di Premana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9A62E3-5D79-406F-AC7A-1C20206D8CA4}"/>
              </a:ext>
            </a:extLst>
          </p:cNvPr>
          <p:cNvSpPr txBox="1"/>
          <p:nvPr/>
        </p:nvSpPr>
        <p:spPr>
          <a:xfrm>
            <a:off x="4838735" y="4721212"/>
            <a:ext cx="4701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Adeguamento funzionale impianto</a:t>
            </a:r>
          </a:p>
          <a:p>
            <a:r>
              <a:rPr lang="it-IT" dirty="0"/>
              <a:t>    di Colico </a:t>
            </a:r>
            <a:r>
              <a:rPr lang="it-IT" dirty="0" err="1"/>
              <a:t>Monteggiolo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0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3"/>
          <p:cNvPicPr>
            <a:picLocks noChangeAspect="1" noChangeArrowheads="1"/>
          </p:cNvPicPr>
          <p:nvPr/>
        </p:nvPicPr>
        <p:blipFill>
          <a:blip r:embed="rId2" cstate="print"/>
          <a:srcRect l="27010" t="76237" r="65117" b="12622"/>
          <a:stretch>
            <a:fillRect/>
          </a:stretch>
        </p:blipFill>
        <p:spPr bwMode="auto">
          <a:xfrm>
            <a:off x="8028384" y="5805264"/>
            <a:ext cx="9001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1"/>
          <p:cNvSpPr txBox="1">
            <a:spLocks/>
          </p:cNvSpPr>
          <p:nvPr/>
        </p:nvSpPr>
        <p:spPr>
          <a:xfrm>
            <a:off x="4716016" y="1353964"/>
            <a:ext cx="4104456" cy="46085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89770363-DD96-4693-B612-F88BD40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PROGRAMMA DEGLI INTERVENTI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A0FAF3-376E-4A49-A156-E2238CE9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" y="2859526"/>
            <a:ext cx="9144000" cy="20249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C99CDB-10F6-4C15-BA81-76FD03699FF1}"/>
              </a:ext>
            </a:extLst>
          </p:cNvPr>
          <p:cNvSpPr txBox="1"/>
          <p:nvPr/>
        </p:nvSpPr>
        <p:spPr>
          <a:xfrm>
            <a:off x="611560" y="1124744"/>
            <a:ext cx="6696744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+mj-lt"/>
              </a:rPr>
              <a:t>N</a:t>
            </a:r>
            <a:r>
              <a:rPr lang="it-IT" sz="1800" b="0" i="0" u="none" strike="noStrike" baseline="0" dirty="0">
                <a:latin typeface="+mj-lt"/>
              </a:rPr>
              <a:t>el primo </a:t>
            </a:r>
            <a:r>
              <a:rPr lang="it-IT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quadriennio </a:t>
            </a:r>
            <a:r>
              <a:rPr lang="it-IT" dirty="0">
                <a:solidFill>
                  <a:schemeClr val="accent1"/>
                </a:solidFill>
                <a:latin typeface="+mj-lt"/>
              </a:rPr>
              <a:t>2022-2025</a:t>
            </a:r>
            <a:r>
              <a:rPr lang="it-IT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00" b="0" i="0" u="none" strike="noStrike" baseline="0" dirty="0">
                <a:latin typeface="+mj-lt"/>
              </a:rPr>
              <a:t>il totale investimenti passa </a:t>
            </a:r>
            <a:r>
              <a:rPr lang="it-IT" dirty="0">
                <a:solidFill>
                  <a:schemeClr val="accent1"/>
                </a:solidFill>
                <a:latin typeface="+mj-lt"/>
              </a:rPr>
              <a:t>da 60 milioni di euro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approvato con l’ultima predisposizione tariffaria </a:t>
            </a:r>
            <a:r>
              <a:rPr lang="it-IT" sz="1800" b="0" i="0" u="none" strike="noStrike" baseline="0" dirty="0">
                <a:solidFill>
                  <a:schemeClr val="accent1"/>
                </a:solidFill>
                <a:latin typeface="+mj-lt"/>
              </a:rPr>
              <a:t>a 119 milioni di euro</a:t>
            </a:r>
            <a:r>
              <a:rPr lang="it-IT" sz="1800" b="0" i="0" u="none" strike="noStrike" baseline="0" dirty="0">
                <a:latin typeface="+mj-lt"/>
              </a:rPr>
              <a:t>.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3247</TotalTime>
  <Words>1179</Words>
  <Application>Microsoft Office PowerPoint</Application>
  <PresentationFormat>Presentazione su schermo (4:3)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Calibri</vt:lpstr>
      <vt:lpstr>Lucida Sans Unicode</vt:lpstr>
      <vt:lpstr>RotisSansSerif</vt:lpstr>
      <vt:lpstr>Times New Roman</vt:lpstr>
      <vt:lpstr>Verdana</vt:lpstr>
      <vt:lpstr>Wingdings</vt:lpstr>
      <vt:lpstr>Wingdings 2</vt:lpstr>
      <vt:lpstr>Wingdings 3</vt:lpstr>
      <vt:lpstr>Viale</vt:lpstr>
      <vt:lpstr>Aggiornamento del programma degli interventi nell’ipotesi di estensione dell’affidamento al 2045</vt:lpstr>
      <vt:lpstr>ESTENSIONE DELL’AFFIDAMENTO</vt:lpstr>
      <vt:lpstr>ESTENSIONE DELL’AFFIDAMENTO</vt:lpstr>
      <vt:lpstr>AGGIORNAMENTO DEL PIANO D’AMBITO- PARERI</vt:lpstr>
      <vt:lpstr>Presentazione standard di PowerPoint</vt:lpstr>
      <vt:lpstr>AGGIORNAMENTO DEL PIANO D’AMBITO</vt:lpstr>
      <vt:lpstr>Presentazione standard di PowerPoint</vt:lpstr>
      <vt:lpstr>PROGRAMMA DEGLI INTERVENTI</vt:lpstr>
      <vt:lpstr>PROGRAMMA DEGLI INTERVENTI</vt:lpstr>
      <vt:lpstr>PROGRAMMA DEGLI INTERVENTI</vt:lpstr>
      <vt:lpstr>PROGRAMMA DEGLI INTERVENTI</vt:lpstr>
      <vt:lpstr>PROGRAMMA DEGLI INTERVENTI</vt:lpstr>
      <vt:lpstr>PROGRAMMA DEGLI INTERVENTI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</dc:creator>
  <cp:lastModifiedBy>Elena Arena</cp:lastModifiedBy>
  <cp:revision>251</cp:revision>
  <dcterms:created xsi:type="dcterms:W3CDTF">2015-05-17T09:31:39Z</dcterms:created>
  <dcterms:modified xsi:type="dcterms:W3CDTF">2022-02-24T13:37:13Z</dcterms:modified>
</cp:coreProperties>
</file>