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7"/>
  </p:notesMasterIdLst>
  <p:sldIdLst>
    <p:sldId id="256" r:id="rId2"/>
    <p:sldId id="259" r:id="rId3"/>
    <p:sldId id="297" r:id="rId4"/>
    <p:sldId id="293" r:id="rId5"/>
    <p:sldId id="29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2018 Situazione Autorizzativa dei Centri di Raccolta Rifiuti della Provincia di Lecco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dPt>
            <c:idx val="0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1FA-4A97-B109-7E9359D98B7A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1FA-4A97-B109-7E9359D98B7A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1FA-4A97-B109-7E9359D98B7A}"/>
              </c:ext>
            </c:extLst>
          </c:dPt>
          <c:dLbls>
            <c:dLbl>
              <c:idx val="1"/>
              <c:layout>
                <c:manualLayout>
                  <c:x val="7.8120443277919353E-4"/>
                  <c:y val="1.19169478815148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FA-4A97-B109-7E9359D98B7A}"/>
                </c:ext>
              </c:extLst>
            </c:dLbl>
            <c:dLbl>
              <c:idx val="2"/>
              <c:layout>
                <c:manualLayout>
                  <c:x val="2.2424358413531641E-2"/>
                  <c:y val="9.8953255843019627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FA-4A97-B109-7E9359D98B7A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Foglio1!$A$2:$A$4</c:f>
              <c:strCache>
                <c:ptCount val="3"/>
                <c:pt idx="0">
                  <c:v>Da Autorizzare</c:v>
                </c:pt>
                <c:pt idx="1">
                  <c:v>Autorizzate</c:v>
                </c:pt>
                <c:pt idx="2">
                  <c:v>In fase di autorizzazione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50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1FA-4A97-B109-7E9359D98B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712088072324307E-2"/>
          <c:y val="0.9092257217847769"/>
          <c:w val="0.89794619422572175"/>
          <c:h val="6.6964754405699281E-2"/>
        </c:manualLayout>
      </c:layout>
      <c:overlay val="0"/>
      <c:spPr>
        <a:solidFill>
          <a:schemeClr val="tx2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2022 Situazione Autorizzativa dei Centri di Raccolta Rifiuti della Provincia di Lecco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dPt>
            <c:idx val="0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9F0-47C8-8B7C-C1BCAB900163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9F0-47C8-8B7C-C1BCAB900163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9F0-47C8-8B7C-C1BCAB900163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19050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9F0-47C8-8B7C-C1BCAB900163}"/>
              </c:ext>
            </c:extLst>
          </c:dPt>
          <c:dPt>
            <c:idx val="4"/>
            <c:bubble3D val="0"/>
            <c:spPr>
              <a:solidFill>
                <a:srgbClr val="7030A0"/>
              </a:solidFill>
              <a:ln w="19050">
                <a:solidFill>
                  <a:schemeClr val="bg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9F0-47C8-8B7C-C1BCAB900163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Foglio1!$A$2:$A$6</c:f>
              <c:strCache>
                <c:ptCount val="5"/>
                <c:pt idx="0">
                  <c:v>Da Autorizzare</c:v>
                </c:pt>
                <c:pt idx="1">
                  <c:v>Autorizzate</c:v>
                </c:pt>
                <c:pt idx="2">
                  <c:v>Istanza Incompleta</c:v>
                </c:pt>
                <c:pt idx="3">
                  <c:v>In Autorizzazione</c:v>
                </c:pt>
                <c:pt idx="4">
                  <c:v>Autorizzazione Scaduta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24</c:v>
                </c:pt>
                <c:pt idx="1">
                  <c:v>16</c:v>
                </c:pt>
                <c:pt idx="2">
                  <c:v>9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9F0-47C8-8B7C-C1BCAB9001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tx2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E0AA8-37C9-4AA6-AFCF-2CBE41042644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6D9A0-D993-444A-8E92-A539742103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8587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A6D9A0-D993-444A-8E92-A5397421032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1682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576E-5EAC-4846-A74A-8140256F87BC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2729-B177-4FF3-B8E5-17AA60302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2728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576E-5EAC-4846-A74A-8140256F87BC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2729-B177-4FF3-B8E5-17AA60302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335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576E-5EAC-4846-A74A-8140256F87BC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2729-B177-4FF3-B8E5-17AA60302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5603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576E-5EAC-4846-A74A-8140256F87BC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2729-B177-4FF3-B8E5-17AA60302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3744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576E-5EAC-4846-A74A-8140256F87BC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2729-B177-4FF3-B8E5-17AA60302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2927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576E-5EAC-4846-A74A-8140256F87BC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2729-B177-4FF3-B8E5-17AA60302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7932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39C8CB-79D0-433E-8265-E82A1B12F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35FB72-F39B-40C1-BE89-E66B9474CB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9A8D7E-D617-475D-964F-86ABB2C90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2B71-C7CB-4C96-96F7-E32FAC011958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D1D9DD-F8BF-411A-B0E4-0B0AF1635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5E1F33E-9579-4624-A93C-10E84BCD2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574C-7D97-48B9-8051-9A967F8FE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2030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576E-5EAC-4846-A74A-8140256F87BC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2729-B177-4FF3-B8E5-17AA60302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0329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576E-5EAC-4846-A74A-8140256F87BC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2729-B177-4FF3-B8E5-17AA60302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400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576E-5EAC-4846-A74A-8140256F87BC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2729-B177-4FF3-B8E5-17AA60302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317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576E-5EAC-4846-A74A-8140256F87BC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2729-B177-4FF3-B8E5-17AA60302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46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576E-5EAC-4846-A74A-8140256F87BC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2729-B177-4FF3-B8E5-17AA60302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670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576E-5EAC-4846-A74A-8140256F87BC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2729-B177-4FF3-B8E5-17AA60302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074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576E-5EAC-4846-A74A-8140256F87BC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2729-B177-4FF3-B8E5-17AA60302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309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486F576E-5EAC-4846-A74A-8140256F87BC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CB592729-B177-4FF3-B8E5-17AA60302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4141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86F576E-5EAC-4846-A74A-8140256F87BC}" type="datetimeFigureOut">
              <a:rPr lang="it-IT" smtClean="0"/>
              <a:t>22/02/2022</a:t>
            </a:fld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CB592729-B177-4FF3-B8E5-17AA603020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10576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reeform 9">
            <a:extLst>
              <a:ext uri="{FF2B5EF4-FFF2-40B4-BE49-F238E27FC236}">
                <a16:creationId xmlns:a16="http://schemas.microsoft.com/office/drawing/2014/main" id="{7AF0B711-0578-47A6-AB9A-AF422D2535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4525094"/>
            <a:ext cx="12192000" cy="2332906"/>
          </a:xfrm>
          <a:custGeom>
            <a:avLst/>
            <a:gdLst>
              <a:gd name="connsiteX0" fmla="*/ 0 w 12192000"/>
              <a:gd name="connsiteY0" fmla="*/ 0 h 2332906"/>
              <a:gd name="connsiteX1" fmla="*/ 1996017 w 12192000"/>
              <a:gd name="connsiteY1" fmla="*/ 0 h 2332906"/>
              <a:gd name="connsiteX2" fmla="*/ 2377017 w 12192000"/>
              <a:gd name="connsiteY2" fmla="*/ 263783 h 2332906"/>
              <a:gd name="connsiteX3" fmla="*/ 2385484 w 12192000"/>
              <a:gd name="connsiteY3" fmla="*/ 266713 h 2332906"/>
              <a:gd name="connsiteX4" fmla="*/ 2398184 w 12192000"/>
              <a:gd name="connsiteY4" fmla="*/ 271110 h 2332906"/>
              <a:gd name="connsiteX5" fmla="*/ 2410883 w 12192000"/>
              <a:gd name="connsiteY5" fmla="*/ 275506 h 2332906"/>
              <a:gd name="connsiteX6" fmla="*/ 2421467 w 12192000"/>
              <a:gd name="connsiteY6" fmla="*/ 275506 h 2332906"/>
              <a:gd name="connsiteX7" fmla="*/ 2434167 w 12192000"/>
              <a:gd name="connsiteY7" fmla="*/ 275506 h 2332906"/>
              <a:gd name="connsiteX8" fmla="*/ 2444750 w 12192000"/>
              <a:gd name="connsiteY8" fmla="*/ 271110 h 2332906"/>
              <a:gd name="connsiteX9" fmla="*/ 2457450 w 12192000"/>
              <a:gd name="connsiteY9" fmla="*/ 266713 h 2332906"/>
              <a:gd name="connsiteX10" fmla="*/ 2465917 w 12192000"/>
              <a:gd name="connsiteY10" fmla="*/ 263783 h 2332906"/>
              <a:gd name="connsiteX11" fmla="*/ 2846917 w 12192000"/>
              <a:gd name="connsiteY11" fmla="*/ 0 h 2332906"/>
              <a:gd name="connsiteX12" fmla="*/ 12192000 w 12192000"/>
              <a:gd name="connsiteY12" fmla="*/ 0 h 2332906"/>
              <a:gd name="connsiteX13" fmla="*/ 12192000 w 12192000"/>
              <a:gd name="connsiteY13" fmla="*/ 2332906 h 2332906"/>
              <a:gd name="connsiteX14" fmla="*/ 0 w 12192000"/>
              <a:gd name="connsiteY14" fmla="*/ 2332906 h 2332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192000" h="2332906">
                <a:moveTo>
                  <a:pt x="0" y="0"/>
                </a:moveTo>
                <a:lnTo>
                  <a:pt x="1996017" y="0"/>
                </a:lnTo>
                <a:lnTo>
                  <a:pt x="2377017" y="263783"/>
                </a:lnTo>
                <a:lnTo>
                  <a:pt x="2385484" y="266713"/>
                </a:lnTo>
                <a:lnTo>
                  <a:pt x="2398184" y="271110"/>
                </a:lnTo>
                <a:lnTo>
                  <a:pt x="2410883" y="275506"/>
                </a:lnTo>
                <a:lnTo>
                  <a:pt x="2421467" y="275506"/>
                </a:lnTo>
                <a:lnTo>
                  <a:pt x="2434167" y="275506"/>
                </a:lnTo>
                <a:lnTo>
                  <a:pt x="2444750" y="271110"/>
                </a:lnTo>
                <a:lnTo>
                  <a:pt x="2457450" y="266713"/>
                </a:lnTo>
                <a:lnTo>
                  <a:pt x="2465917" y="263783"/>
                </a:lnTo>
                <a:lnTo>
                  <a:pt x="2846917" y="0"/>
                </a:lnTo>
                <a:lnTo>
                  <a:pt x="12192000" y="0"/>
                </a:lnTo>
                <a:lnTo>
                  <a:pt x="12192000" y="2332906"/>
                </a:lnTo>
                <a:lnTo>
                  <a:pt x="0" y="2332906"/>
                </a:lnTo>
                <a:close/>
              </a:path>
            </a:pathLst>
          </a:custGeom>
          <a:solidFill>
            <a:srgbClr val="21212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6F85CB1-94B6-41B1-9551-3D5F733A1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9999" y="5447916"/>
            <a:ext cx="10572000" cy="779529"/>
          </a:xfrm>
        </p:spPr>
        <p:txBody>
          <a:bodyPr>
            <a:noAutofit/>
          </a:bodyPr>
          <a:lstStyle/>
          <a:p>
            <a:pPr marR="0" algn="just" rtl="0">
              <a:lnSpc>
                <a:spcPct val="90000"/>
              </a:lnSpc>
            </a:pPr>
            <a:r>
              <a:rPr lang="it-IT" sz="3800"/>
              <a:t>CENTRI DI RACCOLTA COMUNALE – Autorizzazione allo scarico</a:t>
            </a:r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E6AB0834-5B4A-410C-A1DD-289B5EFA35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122" y="630555"/>
            <a:ext cx="9357755" cy="3602736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781752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>
            <a:extLst>
              <a:ext uri="{FF2B5EF4-FFF2-40B4-BE49-F238E27FC236}">
                <a16:creationId xmlns:a16="http://schemas.microsoft.com/office/drawing/2014/main" id="{DA9A1ACB-4ECA-4EAE-AEAB-CE9C8C01E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ECFC9FD-E8F8-4A5A-B93E-C0E6F4067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434" y="241915"/>
            <a:ext cx="10571998" cy="9704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R="0" algn="just"/>
            <a:r>
              <a:rPr lang="en-US" sz="3800" i="0" u="none" strike="noStrike" baseline="0"/>
              <a:t>PREMESSE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3A9110-3A7A-4BBF-813E-3AFCABF72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0699" y="2413000"/>
            <a:ext cx="7052733" cy="3632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sz="1500" b="0" i="0" u="none" strike="noStrike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Tutti gli scarichi devono essere autorizzati</a:t>
            </a:r>
            <a:r>
              <a:rPr lang="en-US" sz="150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"/>
              <a:t>secondo il</a:t>
            </a:r>
            <a:r>
              <a:rPr lang="en-US" sz="1500" b="0" i="0" u="none" strike="noStrike" baseline="0"/>
              <a:t> </a:t>
            </a:r>
            <a:br>
              <a:rPr lang="en-US" sz="1500" b="0" i="0" u="none" strike="noStrike" baseline="0"/>
            </a:br>
            <a:r>
              <a:rPr lang="en-US" sz="1500" b="1" i="0" u="none" strike="noStrike" baseline="0"/>
              <a:t>Decreto Legislativo n. 152/2006, art. 124, comma 1</a:t>
            </a:r>
            <a:r>
              <a:rPr lang="en-US" sz="1500"/>
              <a:t>,</a:t>
            </a:r>
            <a:r>
              <a:rPr lang="en-US" sz="1500" b="0" i="0" u="none" strike="noStrike" baseline="0"/>
              <a:t> gli scarichi che recapitano in reti fognarie sono sottoposti alle norme tecniche, alle prescrizioni regolamentari e ai valori-limite adottati dall'Autorità d'Ambito competente in base alle caratteristiche dell'impianto, ferma restando l'inderogabilità dei valori-limite di emissione di cui alla tabella </a:t>
            </a:r>
            <a:br>
              <a:rPr lang="en-US" sz="1500" b="0" i="0" u="none" strike="noStrike" baseline="0"/>
            </a:br>
            <a:r>
              <a:rPr lang="en-US" sz="1500" b="0" i="0" u="none" strike="noStrike" baseline="0"/>
              <a:t>3/A dell'Allegato 5 alla parte terza del decreto legislativo 152/2006.</a:t>
            </a:r>
          </a:p>
          <a:p>
            <a:pPr algn="just">
              <a:lnSpc>
                <a:spcPct val="90000"/>
              </a:lnSpc>
            </a:pPr>
            <a:r>
              <a:rPr lang="en-US" sz="1500">
                <a:solidFill>
                  <a:schemeClr val="accent1">
                    <a:lumMod val="60000"/>
                    <a:lumOff val="40000"/>
                  </a:schemeClr>
                </a:solidFill>
              </a:rPr>
              <a:t>L’Ufficio d’Ambito rilascia l’Autorizzazione allo scarico in fognatura </a:t>
            </a:r>
            <a:r>
              <a:rPr lang="en-US" sz="1500" b="0" i="0" u="none" strike="noStrike" baseline="0"/>
              <a:t>acquisendo il parere del soggetto gestore dell’impianto di depurazione ricevente, e può imporre prescrizioni tecniche volte ad evitare danni e disfunzioni alla rete fognaria e all’impianto di trattamento finale.</a:t>
            </a:r>
          </a:p>
          <a:p>
            <a:pPr algn="just">
              <a:lnSpc>
                <a:spcPct val="90000"/>
              </a:lnSpc>
            </a:pPr>
            <a:r>
              <a:rPr lang="en-US" sz="1500">
                <a:solidFill>
                  <a:schemeClr val="accent1">
                    <a:lumMod val="60000"/>
                    <a:lumOff val="40000"/>
                  </a:schemeClr>
                </a:solidFill>
              </a:rPr>
              <a:t>La realizzazione e gestione degli impianti </a:t>
            </a:r>
            <a:r>
              <a:rPr lang="en-US" sz="1500" b="0" i="0" u="none" strike="noStrike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di raccolta comunale </a:t>
            </a:r>
            <a:br>
              <a:rPr lang="en-US" sz="1500" b="0" i="0" u="none" strike="noStrike" baseline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1500" b="0" i="0" u="none" strike="noStrike" baseline="0"/>
              <a:t>è normata dal </a:t>
            </a:r>
            <a:r>
              <a:rPr lang="en-US" sz="1500" b="1" i="0" u="none" strike="noStrike" baseline="0"/>
              <a:t>DM 08.04.2008</a:t>
            </a:r>
            <a:r>
              <a:rPr lang="en-US" sz="1500" b="0" i="0" u="none" strike="noStrike" baseline="0"/>
              <a:t> </a:t>
            </a:r>
            <a:r>
              <a:rPr lang="en-US" sz="1500" b="1" i="0" u="none" strike="noStrike" baseline="0"/>
              <a:t>e s.m.i</a:t>
            </a:r>
            <a:r>
              <a:rPr lang="en-US" sz="1500" b="0" i="0" u="none" strike="noStrike" baseline="0"/>
              <a:t>, in cui sono codificate le azioni da adottare nelle due fasi (realizzativa e gestionale) e le prescrizioni specifiche a cui fare riferimento.</a:t>
            </a:r>
            <a:endParaRPr lang="en-US" sz="1500"/>
          </a:p>
        </p:txBody>
      </p:sp>
      <p:pic>
        <p:nvPicPr>
          <p:cNvPr id="7" name="Immagine 6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6A9A3C34-0EA5-47EF-945F-8AECF3B6CB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01" y="3110221"/>
            <a:ext cx="4192498" cy="223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024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6">
            <a:extLst>
              <a:ext uri="{FF2B5EF4-FFF2-40B4-BE49-F238E27FC236}">
                <a16:creationId xmlns:a16="http://schemas.microsoft.com/office/drawing/2014/main" id="{F5D8CBC8-202F-4F3E-98DD-70D6FCB78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ECFC9FD-E8F8-4A5A-B93E-C0E6F4067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/>
              <a:t>LE AUTORIZZAZIONI ALLO SCARICO DEI CENTRI DI RACCOLTA IN PROVINCIA DI LECCO</a:t>
            </a:r>
            <a:endParaRPr lang="en-US" sz="3100" i="0" u="none" strike="noStrike" baseline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3A9110-3A7A-4BBF-813E-3AFCABF72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0455" y="2493376"/>
            <a:ext cx="7052733" cy="3632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/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Agosto</a:t>
            </a:r>
            <a:r>
              <a:rPr lang="en-US" sz="150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2018</a:t>
            </a:r>
            <a:r>
              <a:rPr lang="en-US" sz="1500">
                <a:solidFill>
                  <a:schemeClr val="accent1">
                    <a:lumMod val="60000"/>
                    <a:lumOff val="40000"/>
                  </a:schemeClr>
                </a:solidFill>
              </a:rPr>
              <a:t>: </a:t>
            </a:r>
            <a:r>
              <a:rPr lang="en-US"/>
              <a:t>avvio della campagna di regolarizzazione da parte dell’Ufficio d’Ambito. Si è provveduto a comunicare agli Enti competenti la </a:t>
            </a:r>
            <a:r>
              <a:rPr lang="en-US" b="1"/>
              <a:t>necessità di presentazione di istanza </a:t>
            </a:r>
            <a:r>
              <a:rPr lang="en-US"/>
              <a:t>di autorizzazione </a:t>
            </a:r>
          </a:p>
          <a:p>
            <a:pPr algn="just"/>
            <a:r>
              <a:rPr lang="en-US">
                <a:solidFill>
                  <a:schemeClr val="accent1">
                    <a:lumMod val="60000"/>
                    <a:lumOff val="40000"/>
                  </a:schemeClr>
                </a:solidFill>
              </a:rPr>
              <a:t>Estate 2019 e Febbraio 2020: </a:t>
            </a:r>
            <a:r>
              <a:rPr lang="en-US"/>
              <a:t>periodi di </a:t>
            </a:r>
            <a:r>
              <a:rPr lang="en-US" b="1"/>
              <a:t>solleciti</a:t>
            </a:r>
            <a:r>
              <a:rPr lang="en-US"/>
              <a:t> alla presentazione della documentazione per i centri che non hanno dato riscontro e di richieste di integrazione per i centri con istanza incompleta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395FF5-027F-45F4-9CC1-30985B4732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22" r="-2" b="11107"/>
          <a:stretch/>
        </p:blipFill>
        <p:spPr>
          <a:xfrm>
            <a:off x="8470370" y="2413000"/>
            <a:ext cx="2913062" cy="1731885"/>
          </a:xfrm>
          <a:prstGeom prst="roundRect">
            <a:avLst>
              <a:gd name="adj" fmla="val 5343"/>
            </a:avLst>
          </a:prstGeom>
          <a:ln>
            <a:solidFill>
              <a:schemeClr val="accent1"/>
            </a:solidFill>
          </a:ln>
          <a:effectLst/>
        </p:spPr>
      </p:pic>
      <p:pic>
        <p:nvPicPr>
          <p:cNvPr id="6" name="Immagine 5" descr="Immagine che contiene clessidra, vicino&#10;&#10;Descrizione generata automaticamente">
            <a:extLst>
              <a:ext uri="{FF2B5EF4-FFF2-40B4-BE49-F238E27FC236}">
                <a16:creationId xmlns:a16="http://schemas.microsoft.com/office/drawing/2014/main" id="{D1823D57-4877-47A7-9B55-3DA5C1B1C92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5"/>
          <a:stretch/>
        </p:blipFill>
        <p:spPr>
          <a:xfrm>
            <a:off x="8470369" y="4309476"/>
            <a:ext cx="2913062" cy="1731885"/>
          </a:xfrm>
          <a:prstGeom prst="roundRect">
            <a:avLst>
              <a:gd name="adj" fmla="val 5832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971967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5E4F9ED-B50D-467B-9D3B-D85D8FF9C737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59325" y="3664865"/>
            <a:ext cx="5189538" cy="3109912"/>
          </a:xfrm>
        </p:spPr>
        <p:txBody>
          <a:bodyPr/>
          <a:lstStyle/>
          <a:p>
            <a:r>
              <a:rPr lang="it-IT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entury Gothic (Corpo)"/>
                <a:ea typeface="Times" panose="02020603050405020304" pitchFamily="18" charset="0"/>
              </a:rPr>
              <a:t>Situazione 2018 dei centri di raccolta:</a:t>
            </a:r>
          </a:p>
          <a:p>
            <a:pPr marL="457200" lvl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it-IT" sz="1800">
                <a:latin typeface="Century Gothic (Corpo)"/>
              </a:rPr>
              <a:t>52 da autorizzare</a:t>
            </a:r>
          </a:p>
          <a:p>
            <a:pPr marL="457200" lvl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it-IT" sz="1800">
                <a:latin typeface="Century Gothic (Corpo)"/>
              </a:rPr>
              <a:t>4 autorizzati</a:t>
            </a:r>
          </a:p>
          <a:p>
            <a:pPr marL="457200" lvl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it-IT" sz="1800">
                <a:latin typeface="Century Gothic (Corpo)"/>
              </a:rPr>
              <a:t>2 in fase autorizzativa</a:t>
            </a:r>
          </a:p>
          <a:p>
            <a:pPr lvl="1"/>
            <a:endParaRPr lang="it-IT"/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CDA3429C-F647-47EC-A19C-466EA286CC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4594200"/>
              </p:ext>
            </p:extLst>
          </p:nvPr>
        </p:nvGraphicFramePr>
        <p:xfrm>
          <a:off x="1" y="305075"/>
          <a:ext cx="5974671" cy="3273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1FE1EE55-98EF-4E19-8F34-CE6662CC57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288622"/>
              </p:ext>
            </p:extLst>
          </p:nvPr>
        </p:nvGraphicFramePr>
        <p:xfrm>
          <a:off x="5530788" y="3098307"/>
          <a:ext cx="6322268" cy="3454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86BB5BF4-C249-4EA2-9CC5-E69DA778CA23}"/>
              </a:ext>
            </a:extLst>
          </p:cNvPr>
          <p:cNvSpPr txBox="1"/>
          <p:nvPr/>
        </p:nvSpPr>
        <p:spPr>
          <a:xfrm>
            <a:off x="7038884" y="460592"/>
            <a:ext cx="4457699" cy="2454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it-IT">
                <a:solidFill>
                  <a:schemeClr val="accent1">
                    <a:lumMod val="60000"/>
                    <a:lumOff val="40000"/>
                  </a:schemeClr>
                </a:solidFill>
                <a:latin typeface="Century Gothic (Corpo)"/>
              </a:rPr>
              <a:t>Situazione 2022 dei centri di raccolta:</a:t>
            </a:r>
          </a:p>
          <a:p>
            <a:pPr lvl="1" indent="-28440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it-IT">
                <a:latin typeface="Century Gothic (Corpo)"/>
              </a:rPr>
              <a:t> 24 da autorizzare</a:t>
            </a:r>
          </a:p>
          <a:p>
            <a:pPr lvl="1" indent="-28440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it-IT">
                <a:latin typeface="Century Gothic (Corpo)"/>
              </a:rPr>
              <a:t> 16 autorizzati</a:t>
            </a:r>
          </a:p>
          <a:p>
            <a:pPr lvl="1" indent="-28440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it-IT">
                <a:latin typeface="Century Gothic (Corpo)"/>
              </a:rPr>
              <a:t> 5 in fase autorizzativa</a:t>
            </a:r>
          </a:p>
          <a:p>
            <a:pPr lvl="1" indent="-28440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it-IT">
                <a:latin typeface="Century Gothic (Corpo)"/>
              </a:rPr>
              <a:t> 9 istanza incompleta</a:t>
            </a:r>
          </a:p>
          <a:p>
            <a:pPr lvl="1" indent="-28440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it-IT">
                <a:latin typeface="Century Gothic (Corpo)"/>
              </a:rPr>
              <a:t> 1 autorizzazione scaduta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FE4A9CFE-D90E-4047-831F-0678E22874CB}"/>
              </a:ext>
            </a:extLst>
          </p:cNvPr>
          <p:cNvCxnSpPr/>
          <p:nvPr/>
        </p:nvCxnSpPr>
        <p:spPr>
          <a:xfrm>
            <a:off x="5788241" y="115410"/>
            <a:ext cx="0" cy="6578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3853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DA9A1ACB-4ECA-4EAE-AEAB-CE9C8C01E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940F547-7206-4401-94FB-F8421915D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7D5EC49-CA2A-4F88-9EC0-763B5BBBE3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98B71F53-B1D5-4D7D-BF46-D377A0DFF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8364" y="5887540"/>
            <a:ext cx="4743615" cy="9704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z="1800"/>
              <a:t>È necessario unirsi, non per stare uniti, ma per fare qualcosa insieme.</a:t>
            </a:r>
            <a:br>
              <a:rPr lang="it-IT" sz="1800"/>
            </a:br>
            <a:r>
              <a:rPr lang="it-IT" sz="1800"/>
              <a:t>(Goethe)</a:t>
            </a:r>
            <a:endParaRPr lang="en-US" sz="180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D549F07-08E5-4CCA-B75E-754DC768B06D}"/>
              </a:ext>
            </a:extLst>
          </p:cNvPr>
          <p:cNvSpPr txBox="1"/>
          <p:nvPr/>
        </p:nvSpPr>
        <p:spPr>
          <a:xfrm>
            <a:off x="3539231" y="2828835"/>
            <a:ext cx="51135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/>
              <a:t>GRAZIE PER L’ATTENZIONE!</a:t>
            </a:r>
            <a:endParaRPr lang="it-IT" sz="3600" b="1"/>
          </a:p>
        </p:txBody>
      </p:sp>
    </p:spTree>
    <p:extLst>
      <p:ext uri="{BB962C8B-B14F-4D97-AF65-F5344CB8AC3E}">
        <p14:creationId xmlns:p14="http://schemas.microsoft.com/office/powerpoint/2010/main" val="25135822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zione">
  <a:themeElements>
    <a:clrScheme name="Citazion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azion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zion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TM03457503[[fn=Citazione]]</Template>
  <TotalTime>179</TotalTime>
  <Words>313</Words>
  <Application>Microsoft Office PowerPoint</Application>
  <PresentationFormat>Widescreen</PresentationFormat>
  <Paragraphs>23</Paragraphs>
  <Slides>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Calibri</vt:lpstr>
      <vt:lpstr>Century Gothic</vt:lpstr>
      <vt:lpstr>Century Gothic (Corpo)</vt:lpstr>
      <vt:lpstr>Wingdings</vt:lpstr>
      <vt:lpstr>Wingdings 2</vt:lpstr>
      <vt:lpstr>Citazione</vt:lpstr>
      <vt:lpstr>CENTRI DI RACCOLTA COMUNALE – Autorizzazione allo scarico</vt:lpstr>
      <vt:lpstr>PREMESSE</vt:lpstr>
      <vt:lpstr>LE AUTORIZZAZIONI ALLO SCARICO DEI CENTRI DI RACCOLTA IN PROVINCIA DI LECCO</vt:lpstr>
      <vt:lpstr>Presentazione standard di PowerPoint</vt:lpstr>
      <vt:lpstr>È necessario unirsi, non per stare uniti, ma per fare qualcosa insieme. (Goethe)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CENTRI DI RACCOLTA COMUNALE – Autorizzazione allo scarico</dc:title>
  <dc:creator>Fabrizio Cornara</dc:creator>
  <cp:lastModifiedBy>Fabrizio Cornara</cp:lastModifiedBy>
  <cp:revision>25</cp:revision>
  <dcterms:created xsi:type="dcterms:W3CDTF">2022-02-22T08:36:50Z</dcterms:created>
  <dcterms:modified xsi:type="dcterms:W3CDTF">2022-02-22T11:36:47Z</dcterms:modified>
</cp:coreProperties>
</file>